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0" r:id="rId2"/>
    <p:sldId id="285" r:id="rId3"/>
    <p:sldId id="286" r:id="rId4"/>
    <p:sldId id="291" r:id="rId5"/>
    <p:sldId id="292" r:id="rId6"/>
    <p:sldId id="287" r:id="rId7"/>
    <p:sldId id="295" r:id="rId8"/>
    <p:sldId id="288" r:id="rId9"/>
    <p:sldId id="258" r:id="rId10"/>
    <p:sldId id="259" r:id="rId11"/>
    <p:sldId id="264" r:id="rId12"/>
    <p:sldId id="266" r:id="rId13"/>
    <p:sldId id="289" r:id="rId14"/>
    <p:sldId id="290" r:id="rId15"/>
    <p:sldId id="297" r:id="rId16"/>
    <p:sldId id="296" r:id="rId17"/>
    <p:sldId id="262" r:id="rId18"/>
    <p:sldId id="263" r:id="rId19"/>
    <p:sldId id="271" r:id="rId20"/>
    <p:sldId id="299" r:id="rId21"/>
    <p:sldId id="300" r:id="rId22"/>
    <p:sldId id="301" r:id="rId23"/>
    <p:sldId id="269" r:id="rId24"/>
    <p:sldId id="284" r:id="rId25"/>
    <p:sldId id="298"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POPULATION ACCESS TO PUBLIC WATER SUPPLY IN PERCENTAGE</a:t>
            </a:r>
          </a:p>
        </c:rich>
      </c:tx>
      <c:layout>
        <c:manualLayout>
          <c:xMode val="edge"/>
          <c:yMode val="edge"/>
          <c:x val="0.13105359560404553"/>
          <c:y val="2.450935133668647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population access to public water supply in 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JADRANSKI CATCHMENT</c:v>
                </c:pt>
                <c:pt idx="1">
                  <c:v>CRNOMORSKI CATCHMENT</c:v>
                </c:pt>
              </c:strCache>
            </c:strRef>
          </c:cat>
          <c:val>
            <c:numRef>
              <c:f>Sheet1!$B$2:$B$3</c:f>
              <c:numCache>
                <c:formatCode>0%</c:formatCode>
                <c:ptCount val="2"/>
                <c:pt idx="0">
                  <c:v>0.9</c:v>
                </c:pt>
                <c:pt idx="1">
                  <c:v>0.77</c:v>
                </c:pt>
              </c:numCache>
            </c:numRef>
          </c:val>
          <c:extLst>
            <c:ext xmlns:c16="http://schemas.microsoft.com/office/drawing/2014/chart" uri="{C3380CC4-5D6E-409C-BE32-E72D297353CC}">
              <c16:uniqueId val="{00000000-1168-4673-8052-76071A003EAE}"/>
            </c:ext>
          </c:extLst>
        </c:ser>
        <c:dLbls>
          <c:showLegendKey val="0"/>
          <c:showVal val="0"/>
          <c:showCatName val="0"/>
          <c:showSerName val="0"/>
          <c:showPercent val="0"/>
          <c:showBubbleSize val="0"/>
        </c:dLbls>
        <c:gapWidth val="219"/>
        <c:overlap val="-27"/>
        <c:axId val="1015504496"/>
        <c:axId val="1015507824"/>
      </c:barChart>
      <c:catAx>
        <c:axId val="10155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5507824"/>
        <c:crosses val="autoZero"/>
        <c:auto val="1"/>
        <c:lblAlgn val="ctr"/>
        <c:lblOffset val="100"/>
        <c:noMultiLvlLbl val="0"/>
      </c:catAx>
      <c:valAx>
        <c:axId val="1015507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1550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20703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411358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321756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a:p>
        </p:txBody>
      </p:sp>
    </p:spTree>
    <p:extLst>
      <p:ext uri="{BB962C8B-B14F-4D97-AF65-F5344CB8AC3E}">
        <p14:creationId xmlns:p14="http://schemas.microsoft.com/office/powerpoint/2010/main" val="259888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a:p>
        </p:txBody>
      </p:sp>
    </p:spTree>
    <p:extLst>
      <p:ext uri="{BB962C8B-B14F-4D97-AF65-F5344CB8AC3E}">
        <p14:creationId xmlns:p14="http://schemas.microsoft.com/office/powerpoint/2010/main" val="280861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a:p>
        </p:txBody>
      </p:sp>
    </p:spTree>
    <p:extLst>
      <p:ext uri="{BB962C8B-B14F-4D97-AF65-F5344CB8AC3E}">
        <p14:creationId xmlns:p14="http://schemas.microsoft.com/office/powerpoint/2010/main" val="259940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a:p>
        </p:txBody>
      </p:sp>
    </p:spTree>
    <p:extLst>
      <p:ext uri="{BB962C8B-B14F-4D97-AF65-F5344CB8AC3E}">
        <p14:creationId xmlns:p14="http://schemas.microsoft.com/office/powerpoint/2010/main" val="417661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18</a:t>
            </a:fld>
            <a:endParaRPr lang="en-US"/>
          </a:p>
        </p:txBody>
      </p:sp>
    </p:spTree>
    <p:extLst>
      <p:ext uri="{BB962C8B-B14F-4D97-AF65-F5344CB8AC3E}">
        <p14:creationId xmlns:p14="http://schemas.microsoft.com/office/powerpoint/2010/main" val="3743809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19</a:t>
            </a:fld>
            <a:endParaRPr lang="en-US"/>
          </a:p>
        </p:txBody>
      </p:sp>
    </p:spTree>
    <p:extLst>
      <p:ext uri="{BB962C8B-B14F-4D97-AF65-F5344CB8AC3E}">
        <p14:creationId xmlns:p14="http://schemas.microsoft.com/office/powerpoint/2010/main" val="13802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23</a:t>
            </a:fld>
            <a:endParaRPr lang="en-US"/>
          </a:p>
        </p:txBody>
      </p:sp>
    </p:spTree>
    <p:extLst>
      <p:ext uri="{BB962C8B-B14F-4D97-AF65-F5344CB8AC3E}">
        <p14:creationId xmlns:p14="http://schemas.microsoft.com/office/powerpoint/2010/main" val="4001978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24</a:t>
            </a:fld>
            <a:endParaRPr lang="en-US"/>
          </a:p>
        </p:txBody>
      </p:sp>
    </p:spTree>
    <p:extLst>
      <p:ext uri="{BB962C8B-B14F-4D97-AF65-F5344CB8AC3E}">
        <p14:creationId xmlns:p14="http://schemas.microsoft.com/office/powerpoint/2010/main" val="372096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769579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25</a:t>
            </a:fld>
            <a:endParaRPr lang="en-US"/>
          </a:p>
        </p:txBody>
      </p:sp>
    </p:spTree>
    <p:extLst>
      <p:ext uri="{BB962C8B-B14F-4D97-AF65-F5344CB8AC3E}">
        <p14:creationId xmlns:p14="http://schemas.microsoft.com/office/powerpoint/2010/main" val="994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26</a:t>
            </a:fld>
            <a:endParaRPr lang="en-US"/>
          </a:p>
        </p:txBody>
      </p:sp>
    </p:spTree>
    <p:extLst>
      <p:ext uri="{BB962C8B-B14F-4D97-AF65-F5344CB8AC3E}">
        <p14:creationId xmlns:p14="http://schemas.microsoft.com/office/powerpoint/2010/main" val="390118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105496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418327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5086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smtClean="0"/>
          </a:p>
          <a:p>
            <a:r>
              <a:rPr lang="hr-HR" sz="1200" b="0" i="0" kern="1200" dirty="0" smtClean="0">
                <a:solidFill>
                  <a:schemeClr val="tx1"/>
                </a:solidFill>
                <a:effectLst/>
                <a:latin typeface="+mn-lt"/>
                <a:ea typeface="+mn-ea"/>
                <a:cs typeface="+mn-cs"/>
              </a:rPr>
              <a:t>A Strategija upravljanja vodama je dokument na temelju kojeg će se provoditi reforme vodnog sektora kako bi se dostigli europski standardi u upravljanju vodama, pa stoga čini osnovnu podlogu za postupne izmjene i dopune Zakona o vodama i Zakona o financiranju vodnoga gospodarstva i pripadajućih </a:t>
            </a:r>
            <a:r>
              <a:rPr lang="hr-HR" sz="1200" b="0" i="0" kern="1200" dirty="0" err="1" smtClean="0">
                <a:solidFill>
                  <a:schemeClr val="tx1"/>
                </a:solidFill>
                <a:effectLst/>
                <a:latin typeface="+mn-lt"/>
                <a:ea typeface="+mn-ea"/>
                <a:cs typeface="+mn-cs"/>
              </a:rPr>
              <a:t>podzakonskih</a:t>
            </a:r>
            <a:r>
              <a:rPr lang="hr-HR" sz="1200" b="0" i="0" kern="1200" dirty="0" smtClean="0">
                <a:solidFill>
                  <a:schemeClr val="tx1"/>
                </a:solidFill>
                <a:effectLst/>
                <a:latin typeface="+mn-lt"/>
                <a:ea typeface="+mn-ea"/>
                <a:cs typeface="+mn-cs"/>
              </a:rPr>
              <a:t> akata.</a:t>
            </a:r>
          </a:p>
          <a:p>
            <a:r>
              <a:rPr lang="hr-HR" sz="1200" b="0" i="0" kern="1200" dirty="0" smtClean="0">
                <a:solidFill>
                  <a:schemeClr val="tx1"/>
                </a:solidFill>
                <a:effectLst/>
                <a:latin typeface="+mn-lt"/>
                <a:ea typeface="+mn-ea"/>
                <a:cs typeface="+mn-cs"/>
              </a:rPr>
              <a:t>B Višegodišnji programi gradnje se izrađuju temeljem odredbi Zakona o vodama.</a:t>
            </a:r>
            <a:r>
              <a:rPr lang="hr-HR" sz="1200" b="0" i="0" kern="1200" baseline="0" dirty="0" smtClean="0">
                <a:solidFill>
                  <a:schemeClr val="tx1"/>
                </a:solidFill>
                <a:effectLst/>
                <a:latin typeface="+mn-lt"/>
                <a:ea typeface="+mn-ea"/>
                <a:cs typeface="+mn-cs"/>
              </a:rPr>
              <a:t> </a:t>
            </a:r>
            <a:r>
              <a:rPr lang="hr-HR" sz="1200" b="0" i="0" kern="1200" dirty="0" smtClean="0">
                <a:solidFill>
                  <a:schemeClr val="tx1"/>
                </a:solidFill>
                <a:effectLst/>
                <a:latin typeface="+mn-lt"/>
                <a:ea typeface="+mn-ea"/>
                <a:cs typeface="+mn-cs"/>
              </a:rPr>
              <a:t>Programe izrađuju Hrvatske vode u formi prijedloga, sukladno Strategiji upravljanja vodama („Narodne novine“, broj 91/08) i Planu upravljanja vodnim područjima („Narodne novine“, broj 82/13), a donosi ih Vlada Republike Hrvatske nakon provedene strateške procjene utjecaja na okoliš. </a:t>
            </a:r>
          </a:p>
          <a:p>
            <a:r>
              <a:rPr lang="hr-HR" sz="1200" b="0" i="0" kern="1200" dirty="0" smtClean="0">
                <a:solidFill>
                  <a:schemeClr val="tx1"/>
                </a:solidFill>
                <a:effectLst/>
                <a:latin typeface="+mn-lt"/>
                <a:ea typeface="+mn-ea"/>
                <a:cs typeface="+mn-cs"/>
              </a:rPr>
              <a:t>C Plan upravljanja vodnim područjima je planski dokument koji se donosi za razdoblje od 6 godina, nakon čega se mijenja i dopunjuje za razdoblje od narednih 6 godina.  Zadnji plan je Plan upravljanja vodnim područjima</a:t>
            </a:r>
            <a:r>
              <a:rPr lang="hr-HR" sz="1200" b="0" i="0" kern="1200" baseline="0" dirty="0" smtClean="0">
                <a:solidFill>
                  <a:schemeClr val="tx1"/>
                </a:solidFill>
                <a:effectLst/>
                <a:latin typeface="+mn-lt"/>
                <a:ea typeface="+mn-ea"/>
                <a:cs typeface="+mn-cs"/>
              </a:rPr>
              <a:t> za razdoblje od 2016 – 2021. godine. To je prvi plan koji sadrži i Plan upravljanja rizicima od poplava za to isto razdoblje</a:t>
            </a:r>
            <a:endParaRPr lang="hr-HR" dirty="0" smtClean="0"/>
          </a:p>
          <a:p>
            <a:r>
              <a:rPr lang="hr-HR" dirty="0" smtClean="0"/>
              <a:t>D Plan upravljanja vodama donosi se na godišnjoj razini.</a:t>
            </a:r>
            <a:r>
              <a:rPr lang="hr-HR" baseline="0" dirty="0" smtClean="0"/>
              <a:t> Zadnji plan je plan upravljanja vodama za 2019. godinu.</a:t>
            </a:r>
          </a:p>
          <a:p>
            <a:r>
              <a:rPr lang="hr-HR" b="1" u="sng" dirty="0" smtClean="0">
                <a:solidFill>
                  <a:schemeClr val="accent1"/>
                </a:solidFill>
              </a:rPr>
              <a:t>E - Plan provedbe vodno – komunalnih direktiva za razdoblje od 2010-2023</a:t>
            </a:r>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620160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110958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tiff"/></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4.tiff"/></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tiff"/><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tiff"/><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tiff"/><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Innovative practices for WRM in Croatia</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accent1">
                    <a:lumMod val="75000"/>
                  </a:schemeClr>
                </a:solidFill>
                <a:latin typeface="Calibri Light" pitchFamily="34" charset="0"/>
                <a:cs typeface="Calibri Light" pitchFamily="34" charset="0"/>
              </a:rPr>
              <a:t>Barbara </a:t>
            </a:r>
            <a:r>
              <a:rPr lang="en-US" sz="1800" dirty="0" err="1" smtClean="0">
                <a:solidFill>
                  <a:schemeClr val="accent1">
                    <a:lumMod val="75000"/>
                  </a:schemeClr>
                </a:solidFill>
                <a:latin typeface="Calibri Light" pitchFamily="34" charset="0"/>
                <a:cs typeface="Calibri Light" pitchFamily="34" charset="0"/>
              </a:rPr>
              <a:t>Karleuša</a:t>
            </a:r>
            <a:r>
              <a:rPr lang="en-US" sz="1800" dirty="0" smtClean="0">
                <a:solidFill>
                  <a:schemeClr val="accent1">
                    <a:lumMod val="75000"/>
                  </a:schemeClr>
                </a:solidFill>
                <a:latin typeface="Calibri Light" pitchFamily="34" charset="0"/>
                <a:cs typeface="Calibri Light" pitchFamily="34" charset="0"/>
              </a:rPr>
              <a:t> and </a:t>
            </a:r>
            <a:r>
              <a:rPr lang="en-US" sz="1800" dirty="0" err="1" smtClean="0">
                <a:solidFill>
                  <a:schemeClr val="accent1">
                    <a:lumMod val="75000"/>
                  </a:schemeClr>
                </a:solidFill>
                <a:latin typeface="Calibri Light" pitchFamily="34" charset="0"/>
                <a:cs typeface="Calibri Light" pitchFamily="34" charset="0"/>
              </a:rPr>
              <a:t>Nevena</a:t>
            </a:r>
            <a:r>
              <a:rPr lang="en-US" sz="1800" dirty="0" smtClean="0">
                <a:solidFill>
                  <a:schemeClr val="accent1">
                    <a:lumMod val="75000"/>
                  </a:schemeClr>
                </a:solidFill>
                <a:latin typeface="Calibri Light" pitchFamily="34" charset="0"/>
                <a:cs typeface="Calibri Light" pitchFamily="34" charset="0"/>
              </a:rPr>
              <a:t> </a:t>
            </a:r>
            <a:r>
              <a:rPr lang="en-US" sz="1800" dirty="0" err="1" smtClean="0">
                <a:solidFill>
                  <a:schemeClr val="accent1">
                    <a:lumMod val="75000"/>
                  </a:schemeClr>
                </a:solidFill>
                <a:latin typeface="Calibri Light" pitchFamily="34" charset="0"/>
                <a:cs typeface="Calibri Light" pitchFamily="34" charset="0"/>
              </a:rPr>
              <a:t>Dragičević</a:t>
            </a:r>
            <a:endParaRPr lang="sr-Latn-BA" sz="1800" dirty="0" smtClean="0">
              <a:solidFill>
                <a:schemeClr val="accent1">
                  <a:lumMod val="75000"/>
                </a:schemeClr>
              </a:solidFill>
              <a:latin typeface="Calibri Light" pitchFamily="34" charset="0"/>
              <a:cs typeface="Calibri Light" pitchFamily="34" charset="0"/>
            </a:endParaRPr>
          </a:p>
          <a:p>
            <a:r>
              <a:rPr lang="en-US" sz="1800" dirty="0" smtClean="0">
                <a:solidFill>
                  <a:schemeClr val="accent1">
                    <a:lumMod val="75000"/>
                  </a:schemeClr>
                </a:solidFill>
                <a:latin typeface="Calibri Light" pitchFamily="34" charset="0"/>
                <a:cs typeface="Calibri Light" pitchFamily="34" charset="0"/>
              </a:rPr>
              <a:t>University of Rijeka, Faculty of Civil Engineering</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accent1">
                    <a:lumMod val="75000"/>
                  </a:schemeClr>
                </a:solidFill>
                <a:latin typeface="Calibri Light" pitchFamily="34" charset="0"/>
                <a:cs typeface="Calibri Light" pitchFamily="34" charset="0"/>
              </a:rPr>
              <a:t>Workshop on innovative practices in the EU water sector barriers and opportunities</a:t>
            </a:r>
            <a:r>
              <a:rPr lang="sr-Latn-BA" sz="1800" dirty="0" smtClean="0">
                <a:solidFill>
                  <a:schemeClr val="accent1">
                    <a:lumMod val="75000"/>
                  </a:schemeClr>
                </a:solidFill>
                <a:latin typeface="Calibri Light" pitchFamily="34" charset="0"/>
                <a:cs typeface="Calibri Light" pitchFamily="34" charset="0"/>
              </a:rPr>
              <a:t>/ </a:t>
            </a:r>
            <a:r>
              <a:rPr lang="en-US" sz="1800" dirty="0" smtClean="0">
                <a:solidFill>
                  <a:schemeClr val="accent1">
                    <a:lumMod val="75000"/>
                  </a:schemeClr>
                </a:solidFill>
                <a:latin typeface="Calibri Light" pitchFamily="34" charset="0"/>
                <a:cs typeface="Calibri Light" pitchFamily="34" charset="0"/>
              </a:rPr>
              <a:t>9</a:t>
            </a:r>
            <a:r>
              <a:rPr lang="en-US" sz="1800" baseline="30000" dirty="0" smtClean="0">
                <a:solidFill>
                  <a:schemeClr val="accent1">
                    <a:lumMod val="75000"/>
                  </a:schemeClr>
                </a:solidFill>
                <a:latin typeface="Calibri Light" pitchFamily="34" charset="0"/>
                <a:cs typeface="Calibri Light" pitchFamily="34" charset="0"/>
              </a:rPr>
              <a:t>th</a:t>
            </a:r>
            <a:r>
              <a:rPr lang="en-US" sz="1800" dirty="0" smtClean="0">
                <a:solidFill>
                  <a:schemeClr val="accent1">
                    <a:lumMod val="75000"/>
                  </a:schemeClr>
                </a:solidFill>
                <a:latin typeface="Calibri Light" pitchFamily="34" charset="0"/>
                <a:cs typeface="Calibri Light" pitchFamily="34" charset="0"/>
              </a:rPr>
              <a:t> May 2019</a:t>
            </a:r>
            <a:endParaRPr lang="bs-Latn-BA" sz="1800" dirty="0">
              <a:solidFill>
                <a:schemeClr val="accent1">
                  <a:lumMod val="75000"/>
                </a:schemeClr>
              </a:solidFill>
              <a:latin typeface="Calibri Light" pitchFamily="34" charset="0"/>
              <a:cs typeface="Calibri Light" pitchFamily="34" charset="0"/>
            </a:endParaRPr>
          </a:p>
        </p:txBody>
      </p:sp>
    </p:spTree>
    <p:extLst>
      <p:ext uri="{BB962C8B-B14F-4D97-AF65-F5344CB8AC3E}">
        <p14:creationId xmlns:p14="http://schemas.microsoft.com/office/powerpoint/2010/main" val="871671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172079"/>
            <a:ext cx="8229600" cy="1143000"/>
          </a:xfrm>
        </p:spPr>
        <p:txBody>
          <a:bodyPr>
            <a:normAutofit fontScale="90000"/>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EU Structural Funds </a:t>
            </a:r>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2014. – 2020.</a:t>
            </a:r>
            <a:r>
              <a:rPr lang="en-US" dirty="0"/>
              <a:t/>
            </a:r>
            <a:br>
              <a:rPr lang="en-US" dirty="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extBox 2"/>
          <p:cNvSpPr txBox="1"/>
          <p:nvPr/>
        </p:nvSpPr>
        <p:spPr>
          <a:xfrm>
            <a:off x="1404813" y="1937128"/>
            <a:ext cx="1514725" cy="523220"/>
          </a:xfrm>
          <a:prstGeom prst="rect">
            <a:avLst/>
          </a:prstGeom>
          <a:noFill/>
        </p:spPr>
        <p:txBody>
          <a:bodyPr wrap="square" rtlCol="0">
            <a:spAutoFit/>
          </a:bodyPr>
          <a:lstStyle/>
          <a:p>
            <a:r>
              <a:rPr lang="en-US" sz="2800" dirty="0" smtClean="0"/>
              <a:t>Croatia</a:t>
            </a:r>
            <a:endParaRPr lang="en-US" dirty="0"/>
          </a:p>
        </p:txBody>
      </p:sp>
      <p:sp>
        <p:nvSpPr>
          <p:cNvPr id="9" name="TextBox 8"/>
          <p:cNvSpPr txBox="1"/>
          <p:nvPr/>
        </p:nvSpPr>
        <p:spPr>
          <a:xfrm>
            <a:off x="3810000" y="2315079"/>
            <a:ext cx="4572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CRO Financial budget 10,676 billion EUR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4" name="Down Arrow 13"/>
          <p:cNvSpPr/>
          <p:nvPr/>
        </p:nvSpPr>
        <p:spPr>
          <a:xfrm>
            <a:off x="4790062" y="2836219"/>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04262" y="3217219"/>
            <a:ext cx="1991738" cy="2031325"/>
          </a:xfrm>
          <a:prstGeom prst="rect">
            <a:avLst/>
          </a:prstGeom>
          <a:noFill/>
        </p:spPr>
        <p:txBody>
          <a:bodyPr wrap="square" rtlCol="0">
            <a:spAutoFit/>
          </a:bodyPr>
          <a:lstStyle/>
          <a:p>
            <a:r>
              <a:rPr lang="en-US" dirty="0" smtClean="0"/>
              <a:t>Operational </a:t>
            </a:r>
            <a:r>
              <a:rPr lang="en-US" dirty="0" err="1" smtClean="0"/>
              <a:t>programe</a:t>
            </a:r>
            <a:r>
              <a:rPr lang="en-US" dirty="0" smtClean="0"/>
              <a:t> Competitiveness and Cohesion 2014-2020 </a:t>
            </a:r>
          </a:p>
          <a:p>
            <a:r>
              <a:rPr lang="en-US" b="1" u="sng" dirty="0" smtClean="0">
                <a:solidFill>
                  <a:schemeClr val="tx2"/>
                </a:solidFill>
              </a:rPr>
              <a:t>6,881 </a:t>
            </a:r>
            <a:r>
              <a:rPr lang="en-US" b="1" u="sng" dirty="0">
                <a:solidFill>
                  <a:schemeClr val="tx2"/>
                </a:solidFill>
              </a:rPr>
              <a:t>billion EUR</a:t>
            </a:r>
          </a:p>
          <a:p>
            <a:endParaRPr lang="en-US" dirty="0"/>
          </a:p>
        </p:txBody>
      </p:sp>
      <p:sp>
        <p:nvSpPr>
          <p:cNvPr id="17" name="TextBox 16"/>
          <p:cNvSpPr txBox="1"/>
          <p:nvPr/>
        </p:nvSpPr>
        <p:spPr>
          <a:xfrm>
            <a:off x="6353052" y="3217219"/>
            <a:ext cx="1952747" cy="1477328"/>
          </a:xfrm>
          <a:prstGeom prst="rect">
            <a:avLst/>
          </a:prstGeom>
          <a:noFill/>
        </p:spPr>
        <p:txBody>
          <a:bodyPr wrap="square" rtlCol="0">
            <a:spAutoFit/>
          </a:bodyPr>
          <a:lstStyle/>
          <a:p>
            <a:r>
              <a:rPr lang="en-US" dirty="0" smtClean="0"/>
              <a:t>European Regional Development Fund </a:t>
            </a:r>
          </a:p>
          <a:p>
            <a:r>
              <a:rPr lang="en-US" b="1" u="sng" dirty="0" smtClean="0">
                <a:solidFill>
                  <a:schemeClr val="tx2"/>
                </a:solidFill>
              </a:rPr>
              <a:t>2,559 </a:t>
            </a:r>
            <a:r>
              <a:rPr lang="en-US" b="1" u="sng" dirty="0">
                <a:solidFill>
                  <a:schemeClr val="tx2"/>
                </a:solidFill>
              </a:rPr>
              <a:t>billion EUR</a:t>
            </a:r>
          </a:p>
          <a:p>
            <a:endParaRPr lang="en-US" dirty="0"/>
          </a:p>
        </p:txBody>
      </p:sp>
      <p:sp>
        <p:nvSpPr>
          <p:cNvPr id="18" name="Down Arrow 17"/>
          <p:cNvSpPr/>
          <p:nvPr/>
        </p:nvSpPr>
        <p:spPr>
          <a:xfrm>
            <a:off x="7007827" y="2803988"/>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790062" y="5058044"/>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661403" y="5504353"/>
            <a:ext cx="2638317" cy="646331"/>
          </a:xfrm>
          <a:prstGeom prst="rect">
            <a:avLst/>
          </a:prstGeom>
          <a:noFill/>
        </p:spPr>
        <p:txBody>
          <a:bodyPr wrap="square" rtlCol="0">
            <a:spAutoFit/>
          </a:bodyPr>
          <a:lstStyle/>
          <a:p>
            <a:pPr algn="ctr"/>
            <a:r>
              <a:rPr lang="en-US" b="1" u="sng" dirty="0" smtClean="0">
                <a:solidFill>
                  <a:schemeClr val="tx2"/>
                </a:solidFill>
              </a:rPr>
              <a:t>1,05 billion EUR </a:t>
            </a:r>
          </a:p>
          <a:p>
            <a:pPr algn="ctr"/>
            <a:r>
              <a:rPr lang="en-US" dirty="0" smtClean="0"/>
              <a:t>water and sewage utility </a:t>
            </a:r>
            <a:endParaRPr lang="en-US" dirty="0"/>
          </a:p>
        </p:txBody>
      </p:sp>
      <p:sp>
        <p:nvSpPr>
          <p:cNvPr id="21" name="TextBox 20"/>
          <p:cNvSpPr txBox="1"/>
          <p:nvPr/>
        </p:nvSpPr>
        <p:spPr>
          <a:xfrm>
            <a:off x="6010266" y="5495795"/>
            <a:ext cx="2638317" cy="646331"/>
          </a:xfrm>
          <a:prstGeom prst="rect">
            <a:avLst/>
          </a:prstGeom>
          <a:noFill/>
        </p:spPr>
        <p:txBody>
          <a:bodyPr wrap="square" rtlCol="0">
            <a:spAutoFit/>
          </a:bodyPr>
          <a:lstStyle/>
          <a:p>
            <a:pPr algn="ctr"/>
            <a:r>
              <a:rPr lang="en-US" b="1" u="sng" dirty="0" smtClean="0">
                <a:solidFill>
                  <a:schemeClr val="tx2"/>
                </a:solidFill>
              </a:rPr>
              <a:t>215 million EUR </a:t>
            </a:r>
          </a:p>
          <a:p>
            <a:pPr algn="ctr"/>
            <a:r>
              <a:rPr lang="en-US" dirty="0" smtClean="0"/>
              <a:t>flood protection  </a:t>
            </a:r>
            <a:endParaRPr lang="en-US" dirty="0"/>
          </a:p>
        </p:txBody>
      </p:sp>
      <p:sp>
        <p:nvSpPr>
          <p:cNvPr id="22" name="Down Arrow 21"/>
          <p:cNvSpPr/>
          <p:nvPr/>
        </p:nvSpPr>
        <p:spPr>
          <a:xfrm>
            <a:off x="7086600" y="5060772"/>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450465" y="2572727"/>
            <a:ext cx="3191596" cy="3142419"/>
          </a:xfrm>
          <a:prstGeom prst="rect">
            <a:avLst/>
          </a:prstGeom>
        </p:spPr>
      </p:pic>
      <p:sp>
        <p:nvSpPr>
          <p:cNvPr id="13" name="TextBox 12"/>
          <p:cNvSpPr txBox="1"/>
          <p:nvPr/>
        </p:nvSpPr>
        <p:spPr>
          <a:xfrm>
            <a:off x="450465" y="5715146"/>
            <a:ext cx="3194711" cy="276999"/>
          </a:xfrm>
          <a:prstGeom prst="rect">
            <a:avLst/>
          </a:prstGeom>
          <a:noFill/>
        </p:spPr>
        <p:txBody>
          <a:bodyPr wrap="square" rtlCol="0">
            <a:spAutoFit/>
          </a:bodyPr>
          <a:lstStyle/>
          <a:p>
            <a:pPr algn="ctr"/>
            <a:r>
              <a:rPr lang="en-US" sz="1200" dirty="0"/>
              <a:t>https://www.google.com/maps</a:t>
            </a:r>
          </a:p>
        </p:txBody>
      </p:sp>
    </p:spTree>
    <p:extLst>
      <p:ext uri="{BB962C8B-B14F-4D97-AF65-F5344CB8AC3E}">
        <p14:creationId xmlns:p14="http://schemas.microsoft.com/office/powerpoint/2010/main" val="3063648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Title 2"/>
          <p:cNvSpPr>
            <a:spLocks noGrp="1"/>
          </p:cNvSpPr>
          <p:nvPr>
            <p:ph type="title"/>
          </p:nvPr>
        </p:nvSpPr>
        <p:spPr/>
        <p:txBody>
          <a:bodyPr/>
          <a:lstStyle/>
          <a:p>
            <a:r>
              <a:rPr lang="en-US" dirty="0" smtClean="0"/>
              <a:t>Croatia</a:t>
            </a:r>
            <a:endParaRPr lang="en-US" dirty="0"/>
          </a:p>
        </p:txBody>
      </p:sp>
      <p:sp>
        <p:nvSpPr>
          <p:cNvPr id="5" name="TextBox 4"/>
          <p:cNvSpPr txBox="1"/>
          <p:nvPr/>
        </p:nvSpPr>
        <p:spPr>
          <a:xfrm>
            <a:off x="497306" y="1684235"/>
            <a:ext cx="8189494" cy="4247317"/>
          </a:xfrm>
          <a:prstGeom prst="rect">
            <a:avLst/>
          </a:prstGeom>
          <a:ln cmpd="sng"/>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Strategical frame for using European Structural Funds:</a:t>
            </a:r>
          </a:p>
          <a:p>
            <a:endParaRPr lang="en-US" dirty="0" smtClean="0"/>
          </a:p>
          <a:p>
            <a:pPr marL="342900" indent="-342900">
              <a:buFont typeface="+mj-lt"/>
              <a:buAutoNum type="arabicPeriod"/>
            </a:pPr>
            <a:r>
              <a:rPr lang="en-US" b="1" u="sng" dirty="0">
                <a:solidFill>
                  <a:schemeClr val="tx2"/>
                </a:solidFill>
              </a:rPr>
              <a:t>Partnership </a:t>
            </a:r>
            <a:r>
              <a:rPr lang="en-US" b="1" u="sng" dirty="0" smtClean="0">
                <a:solidFill>
                  <a:schemeClr val="tx2"/>
                </a:solidFill>
              </a:rPr>
              <a:t>Agreement</a:t>
            </a:r>
          </a:p>
          <a:p>
            <a:pPr marL="342900" indent="-342900">
              <a:buFont typeface="Arial" panose="020B0604020202020204" pitchFamily="34" charset="0"/>
              <a:buChar char="•"/>
            </a:pPr>
            <a:endParaRPr lang="en-US" b="1" u="sng" dirty="0">
              <a:solidFill>
                <a:schemeClr val="tx2"/>
              </a:solidFill>
            </a:endParaRPr>
          </a:p>
          <a:p>
            <a:pPr marL="342900" indent="-342900">
              <a:buFont typeface="+mj-lt"/>
              <a:buAutoNum type="arabicPeriod" startAt="2"/>
            </a:pPr>
            <a:r>
              <a:rPr lang="en-US" b="1" u="sng" dirty="0">
                <a:solidFill>
                  <a:schemeClr val="tx2"/>
                </a:solidFill>
              </a:rPr>
              <a:t>Operational Programs</a:t>
            </a:r>
          </a:p>
          <a:p>
            <a:pPr marL="742950" lvl="1" indent="-285750">
              <a:buFontTx/>
              <a:buChar char="-"/>
            </a:pPr>
            <a:r>
              <a:rPr lang="en-US" dirty="0" smtClean="0"/>
              <a:t>4 programs</a:t>
            </a:r>
          </a:p>
          <a:p>
            <a:pPr marL="742950" lvl="1" indent="-285750">
              <a:buFontTx/>
              <a:buChar char="-"/>
            </a:pPr>
            <a:endParaRPr lang="en-US" b="1" u="sng" dirty="0">
              <a:solidFill>
                <a:schemeClr val="tx2"/>
              </a:solidFill>
            </a:endParaRPr>
          </a:p>
          <a:p>
            <a:pPr marL="342900" indent="-342900">
              <a:buFont typeface="+mj-lt"/>
              <a:buAutoNum type="arabicPeriod" startAt="3"/>
            </a:pPr>
            <a:r>
              <a:rPr lang="en-US" b="1" u="sng" dirty="0">
                <a:solidFill>
                  <a:schemeClr val="tx2"/>
                </a:solidFill>
              </a:rPr>
              <a:t>Common National rules and </a:t>
            </a:r>
            <a:r>
              <a:rPr lang="en-US" b="1" u="sng" dirty="0" smtClean="0">
                <a:solidFill>
                  <a:schemeClr val="tx2"/>
                </a:solidFill>
              </a:rPr>
              <a:t>legislations</a:t>
            </a:r>
          </a:p>
          <a:p>
            <a:pPr marL="342900" indent="-342900">
              <a:buFont typeface="Arial" panose="020B0604020202020204" pitchFamily="34" charset="0"/>
              <a:buChar char="•"/>
            </a:pPr>
            <a:endParaRPr lang="en-US" b="1" u="sng" dirty="0">
              <a:solidFill>
                <a:schemeClr val="tx2"/>
              </a:solidFill>
            </a:endParaRPr>
          </a:p>
          <a:p>
            <a:pPr marL="342900" indent="-342900">
              <a:buFont typeface="+mj-lt"/>
              <a:buAutoNum type="arabicPeriod" startAt="4"/>
            </a:pPr>
            <a:r>
              <a:rPr lang="en-US" b="1" u="sng" dirty="0">
                <a:solidFill>
                  <a:schemeClr val="tx2"/>
                </a:solidFill>
              </a:rPr>
              <a:t>Law</a:t>
            </a:r>
            <a:r>
              <a:rPr lang="en-US" dirty="0" smtClean="0"/>
              <a:t> for establishing and institutional framework for use of European Structural Funds in the Republic of Croatia for the period 2014-2020</a:t>
            </a:r>
          </a:p>
          <a:p>
            <a:pPr marL="342900" indent="-342900">
              <a:buFont typeface="Arial" panose="020B0604020202020204" pitchFamily="34" charset="0"/>
              <a:buChar char="•"/>
            </a:pPr>
            <a:endParaRPr lang="en-US" dirty="0" smtClean="0"/>
          </a:p>
          <a:p>
            <a:pPr marL="342900" indent="-342900">
              <a:buFont typeface="+mj-lt"/>
              <a:buAutoNum type="arabicPeriod" startAt="5"/>
            </a:pPr>
            <a:r>
              <a:rPr lang="en-US" b="1" u="sng" dirty="0">
                <a:solidFill>
                  <a:schemeClr val="tx2"/>
                </a:solidFill>
              </a:rPr>
              <a:t>Regulation governing the competence of individual bodies for each European Structural Fund instrument</a:t>
            </a:r>
          </a:p>
          <a:p>
            <a:endParaRPr lang="en-US" dirty="0"/>
          </a:p>
        </p:txBody>
      </p:sp>
      <p:sp>
        <p:nvSpPr>
          <p:cNvPr id="9" name="AutoShape 2" descr="Slikovni rezultat za papirologij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00781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561976" y="949709"/>
            <a:ext cx="8229600" cy="1143000"/>
          </a:xfrm>
        </p:spPr>
        <p:txBody>
          <a:bodyPr>
            <a:noAutofit/>
          </a:bodyPr>
          <a:lstStyle/>
          <a:p>
            <a:r>
              <a:rPr lang="en-US" sz="3200" dirty="0">
                <a:solidFill>
                  <a:schemeClr val="tx2"/>
                </a:solidFill>
              </a:rPr>
              <a:t>Operational P</a:t>
            </a:r>
            <a:r>
              <a:rPr lang="en-US" sz="3200" dirty="0" smtClean="0">
                <a:solidFill>
                  <a:schemeClr val="tx2"/>
                </a:solidFill>
              </a:rPr>
              <a:t>rogram </a:t>
            </a:r>
            <a:r>
              <a:rPr lang="en-US" sz="3200" dirty="0">
                <a:solidFill>
                  <a:schemeClr val="tx2"/>
                </a:solidFill>
              </a:rPr>
              <a:t>Competitiveness and Cohesion </a:t>
            </a:r>
            <a:r>
              <a:rPr lang="en-US" sz="3200" dirty="0" smtClean="0">
                <a:solidFill>
                  <a:schemeClr val="tx2"/>
                </a:solidFill>
              </a:rPr>
              <a:t>2014-2020 </a:t>
            </a:r>
            <a:r>
              <a:rPr lang="en-US" sz="3200" dirty="0">
                <a:solidFill>
                  <a:schemeClr val="tx2"/>
                </a:solidFill>
              </a:rPr>
              <a:t/>
            </a:r>
            <a:br>
              <a:rPr lang="en-US" sz="3200" dirty="0">
                <a:solidFill>
                  <a:schemeClr val="tx2"/>
                </a:solidFill>
              </a:rPr>
            </a:br>
            <a:endParaRPr lang="en-US" sz="3200" dirty="0">
              <a:solidFill>
                <a:schemeClr val="tx2"/>
              </a:solidFill>
            </a:endParaRPr>
          </a:p>
        </p:txBody>
      </p:sp>
      <p:sp>
        <p:nvSpPr>
          <p:cNvPr id="13" name="TextBox 12"/>
          <p:cNvSpPr txBox="1"/>
          <p:nvPr/>
        </p:nvSpPr>
        <p:spPr>
          <a:xfrm>
            <a:off x="288520" y="2670635"/>
            <a:ext cx="430529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ln w="0"/>
                <a:solidFill>
                  <a:schemeClr val="accent1"/>
                </a:solidFill>
                <a:effectLst>
                  <a:outerShdw blurRad="38100" dist="25400" dir="5400000" algn="ctr" rotWithShape="0">
                    <a:srgbClr val="6E747A">
                      <a:alpha val="43000"/>
                    </a:srgbClr>
                  </a:outerShdw>
                </a:effectLst>
              </a:rPr>
              <a:t>CLIMATE CHANGE AND RISK MANAGEMENT</a:t>
            </a:r>
            <a:endParaRPr lang="en-US" dirty="0">
              <a:ln w="0"/>
              <a:solidFill>
                <a:schemeClr val="accent1"/>
              </a:solidFill>
              <a:effectLst>
                <a:outerShdw blurRad="38100" dist="25400" dir="5400000" algn="ctr" rotWithShape="0">
                  <a:srgbClr val="6E747A">
                    <a:alpha val="43000"/>
                  </a:srgbClr>
                </a:outerShdw>
              </a:effectLst>
            </a:endParaRPr>
          </a:p>
        </p:txBody>
      </p:sp>
      <p:sp>
        <p:nvSpPr>
          <p:cNvPr id="14" name="TextBox 13"/>
          <p:cNvSpPr txBox="1"/>
          <p:nvPr/>
        </p:nvSpPr>
        <p:spPr>
          <a:xfrm>
            <a:off x="247510" y="3298212"/>
            <a:ext cx="4629148" cy="2031325"/>
          </a:xfrm>
          <a:prstGeom prst="rect">
            <a:avLst/>
          </a:prstGeom>
          <a:noFill/>
        </p:spPr>
        <p:txBody>
          <a:bodyPr wrap="square" rtlCol="0">
            <a:spAutoFit/>
          </a:bodyPr>
          <a:lstStyle/>
          <a:p>
            <a:r>
              <a:rPr lang="en-US" dirty="0" smtClean="0"/>
              <a:t>Strengthening the disaster management system</a:t>
            </a:r>
          </a:p>
          <a:p>
            <a:endParaRPr lang="en-US" dirty="0" smtClean="0"/>
          </a:p>
          <a:p>
            <a:pPr marL="285750" indent="-285750">
              <a:buFont typeface="Arial" panose="020B0604020202020204" pitchFamily="34" charset="0"/>
              <a:buChar char="•"/>
            </a:pPr>
            <a:r>
              <a:rPr lang="en-US" dirty="0" smtClean="0"/>
              <a:t>Croatian Waters </a:t>
            </a:r>
          </a:p>
          <a:p>
            <a:r>
              <a:rPr lang="en-US" dirty="0"/>
              <a:t> </a:t>
            </a:r>
            <a:r>
              <a:rPr lang="en-US" dirty="0" smtClean="0"/>
              <a:t>    150.000.000 EUR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National Protection and Rescue Directorate 65.000.000 EUR</a:t>
            </a:r>
            <a:endParaRPr lang="en-US" dirty="0"/>
          </a:p>
        </p:txBody>
      </p:sp>
      <p:sp>
        <p:nvSpPr>
          <p:cNvPr id="17" name="Down Arrow 16"/>
          <p:cNvSpPr/>
          <p:nvPr/>
        </p:nvSpPr>
        <p:spPr>
          <a:xfrm rot="3155037">
            <a:off x="2664333" y="1699084"/>
            <a:ext cx="457200" cy="787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8946044">
            <a:off x="5867399" y="1731087"/>
            <a:ext cx="457200" cy="787833"/>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5043486" y="2547394"/>
            <a:ext cx="397825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smtClean="0">
                <a:ln w="0"/>
                <a:solidFill>
                  <a:schemeClr val="bg1"/>
                </a:solidFill>
                <a:effectLst>
                  <a:outerShdw blurRad="38100" dist="25400" dir="5400000" algn="ctr" rotWithShape="0">
                    <a:srgbClr val="6E747A">
                      <a:alpha val="43000"/>
                    </a:srgbClr>
                  </a:outerShdw>
                </a:effectLst>
              </a:rPr>
              <a:t>ENVIROMENT PROTECTION AND RESURCES SUSTAINABILITY</a:t>
            </a:r>
            <a:endParaRPr lang="en-US" dirty="0">
              <a:ln w="0"/>
              <a:solidFill>
                <a:schemeClr val="bg1"/>
              </a:solidFill>
              <a:effectLst>
                <a:outerShdw blurRad="38100" dist="25400" dir="5400000" algn="ctr" rotWithShape="0">
                  <a:srgbClr val="6E747A">
                    <a:alpha val="43000"/>
                  </a:srgbClr>
                </a:outerShdw>
              </a:effectLst>
            </a:endParaRPr>
          </a:p>
        </p:txBody>
      </p:sp>
      <p:sp>
        <p:nvSpPr>
          <p:cNvPr id="20" name="TextBox 19"/>
          <p:cNvSpPr txBox="1"/>
          <p:nvPr/>
        </p:nvSpPr>
        <p:spPr>
          <a:xfrm>
            <a:off x="4972048" y="3288921"/>
            <a:ext cx="4044926" cy="2585323"/>
          </a:xfrm>
          <a:prstGeom prst="rect">
            <a:avLst/>
          </a:prstGeom>
          <a:noFill/>
        </p:spPr>
        <p:txBody>
          <a:bodyPr wrap="square" rtlCol="0">
            <a:spAutoFit/>
          </a:bodyPr>
          <a:lstStyle/>
          <a:p>
            <a:r>
              <a:rPr lang="en-US" dirty="0" smtClean="0"/>
              <a:t>Investment in water sector:</a:t>
            </a:r>
          </a:p>
          <a:p>
            <a:pPr marL="342900" indent="-342900">
              <a:buFont typeface="+mj-lt"/>
              <a:buAutoNum type="arabicPeriod"/>
            </a:pPr>
            <a:r>
              <a:rPr lang="en-US" dirty="0" smtClean="0"/>
              <a:t>Development and improvement of public water supply systems</a:t>
            </a:r>
          </a:p>
          <a:p>
            <a:pPr marL="342900" indent="-342900">
              <a:buFont typeface="+mj-lt"/>
              <a:buAutoNum type="arabicPeriod"/>
            </a:pPr>
            <a:r>
              <a:rPr lang="en-US" dirty="0" smtClean="0"/>
              <a:t>Development and improvement of water sewage systems</a:t>
            </a:r>
          </a:p>
          <a:p>
            <a:endParaRPr lang="en-US" dirty="0" smtClean="0"/>
          </a:p>
          <a:p>
            <a:pPr marL="285750" indent="-285750">
              <a:buFont typeface="Arial" panose="020B0604020202020204" pitchFamily="34" charset="0"/>
              <a:buChar char="•"/>
            </a:pPr>
            <a:r>
              <a:rPr lang="en-US" dirty="0" smtClean="0"/>
              <a:t>Croatian Waters </a:t>
            </a:r>
          </a:p>
          <a:p>
            <a:r>
              <a:rPr lang="en-US" dirty="0"/>
              <a:t> </a:t>
            </a:r>
            <a:r>
              <a:rPr lang="en-US" dirty="0" smtClean="0"/>
              <a:t>    1.049.340.216 EUR</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83916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675674" y="318294"/>
            <a:ext cx="8229600" cy="1143000"/>
          </a:xfrm>
        </p:spPr>
        <p:txBody>
          <a:bodyPr>
            <a:noAutofit/>
          </a:bodyPr>
          <a:lstStyle/>
          <a:p>
            <a:r>
              <a:rPr lang="en-US" sz="3200" dirty="0" smtClean="0">
                <a:solidFill>
                  <a:schemeClr val="tx2"/>
                </a:solidFill>
              </a:rPr>
              <a:t>Water supply systems in Croatia</a:t>
            </a:r>
            <a:endParaRPr lang="en-US" sz="3200" dirty="0">
              <a:solidFill>
                <a:schemeClr val="tx2"/>
              </a:solidFill>
            </a:endParaRPr>
          </a:p>
        </p:txBody>
      </p:sp>
      <p:pic>
        <p:nvPicPr>
          <p:cNvPr id="3" name="Picture 2"/>
          <p:cNvPicPr>
            <a:picLocks noChangeAspect="1"/>
          </p:cNvPicPr>
          <p:nvPr/>
        </p:nvPicPr>
        <p:blipFill>
          <a:blip r:embed="rId6"/>
          <a:stretch>
            <a:fillRect/>
          </a:stretch>
        </p:blipFill>
        <p:spPr>
          <a:xfrm>
            <a:off x="158461" y="1612839"/>
            <a:ext cx="4676775" cy="4562475"/>
          </a:xfrm>
          <a:prstGeom prst="rect">
            <a:avLst/>
          </a:prstGeom>
        </p:spPr>
      </p:pic>
      <p:sp>
        <p:nvSpPr>
          <p:cNvPr id="5" name="TextBox 4"/>
          <p:cNvSpPr txBox="1"/>
          <p:nvPr/>
        </p:nvSpPr>
        <p:spPr>
          <a:xfrm>
            <a:off x="730252" y="1276628"/>
            <a:ext cx="4294908" cy="369332"/>
          </a:xfrm>
          <a:prstGeom prst="rect">
            <a:avLst/>
          </a:prstGeom>
          <a:noFill/>
        </p:spPr>
        <p:txBody>
          <a:bodyPr wrap="square" rtlCol="0">
            <a:spAutoFit/>
          </a:bodyPr>
          <a:lstStyle/>
          <a:p>
            <a:r>
              <a:rPr lang="en-US" b="1" dirty="0" smtClean="0"/>
              <a:t>Water </a:t>
            </a:r>
            <a:r>
              <a:rPr lang="en-US" b="1" dirty="0"/>
              <a:t>supply zones in </a:t>
            </a:r>
            <a:r>
              <a:rPr lang="en-US" b="1" dirty="0" smtClean="0"/>
              <a:t>Croatia</a:t>
            </a:r>
            <a:endParaRPr lang="en-US" dirty="0"/>
          </a:p>
        </p:txBody>
      </p:sp>
      <p:sp>
        <p:nvSpPr>
          <p:cNvPr id="15" name="Rectangle 14"/>
          <p:cNvSpPr/>
          <p:nvPr/>
        </p:nvSpPr>
        <p:spPr>
          <a:xfrm>
            <a:off x="5156779" y="1191544"/>
            <a:ext cx="3810000" cy="1870512"/>
          </a:xfrm>
          <a:prstGeom prst="rect">
            <a:avLst/>
          </a:prstGeom>
        </p:spPr>
        <p:txBody>
          <a:bodyPr wrap="square">
            <a:spAutoFit/>
          </a:bodyPr>
          <a:lstStyle/>
          <a:p>
            <a:pPr indent="228600" algn="just">
              <a:lnSpc>
                <a:spcPct val="107000"/>
              </a:lnSpc>
              <a:spcBef>
                <a:spcPts val="1200"/>
              </a:spcBef>
              <a:spcAft>
                <a:spcPts val="0"/>
              </a:spcAft>
            </a:pPr>
            <a:r>
              <a:rPr lang="en-US" dirty="0">
                <a:ea typeface="Calibri" panose="020F0502020204030204" pitchFamily="34" charset="0"/>
                <a:cs typeface="Calibri Light" panose="020F0302020204030204" pitchFamily="34" charset="0"/>
              </a:rPr>
              <a:t>Water for less than 5000 inhabitants or less than 1000 m</a:t>
            </a:r>
            <a:r>
              <a:rPr lang="en-US" baseline="30000" dirty="0">
                <a:ea typeface="Calibri" panose="020F0502020204030204" pitchFamily="34" charset="0"/>
                <a:cs typeface="Calibri Light" panose="020F0302020204030204" pitchFamily="34" charset="0"/>
              </a:rPr>
              <a:t>3</a:t>
            </a:r>
            <a:r>
              <a:rPr lang="en-US" dirty="0">
                <a:ea typeface="Calibri" panose="020F0502020204030204" pitchFamily="34" charset="0"/>
                <a:cs typeface="Calibri Light" panose="020F0302020204030204" pitchFamily="34" charset="0"/>
              </a:rPr>
              <a:t>/day is delivered in 180 public water supply zones (58,1%). In 184 local water supply zones (76,3%) water is delivered to more than 50 inhabitants.</a:t>
            </a:r>
          </a:p>
        </p:txBody>
      </p:sp>
      <p:sp>
        <p:nvSpPr>
          <p:cNvPr id="16" name="Rectangle 15"/>
          <p:cNvSpPr/>
          <p:nvPr/>
        </p:nvSpPr>
        <p:spPr>
          <a:xfrm>
            <a:off x="5174988" y="3255183"/>
            <a:ext cx="3784864" cy="1277786"/>
          </a:xfrm>
          <a:prstGeom prst="rect">
            <a:avLst/>
          </a:prstGeom>
        </p:spPr>
        <p:txBody>
          <a:bodyPr wrap="square">
            <a:spAutoFit/>
          </a:bodyPr>
          <a:lstStyle/>
          <a:p>
            <a:pPr indent="228600" algn="just">
              <a:lnSpc>
                <a:spcPct val="107000"/>
              </a:lnSpc>
              <a:spcBef>
                <a:spcPts val="1200"/>
              </a:spcBef>
              <a:spcAft>
                <a:spcPts val="800"/>
              </a:spcAft>
            </a:pPr>
            <a:r>
              <a:rPr lang="en-US" dirty="0">
                <a:ea typeface="Calibri" panose="020F0502020204030204" pitchFamily="34" charset="0"/>
                <a:cs typeface="Calibri Light" panose="020F0302020204030204" pitchFamily="34" charset="0"/>
              </a:rPr>
              <a:t>In public water supply zones 83% use ground water, 10% surface water, 5% combination of surface and ground water, 2% brackish water.</a:t>
            </a:r>
          </a:p>
        </p:txBody>
      </p:sp>
      <p:sp>
        <p:nvSpPr>
          <p:cNvPr id="17" name="Rectangle 16"/>
          <p:cNvSpPr/>
          <p:nvPr/>
        </p:nvSpPr>
        <p:spPr>
          <a:xfrm>
            <a:off x="5156779" y="4726096"/>
            <a:ext cx="4572000" cy="1200329"/>
          </a:xfrm>
          <a:prstGeom prst="rect">
            <a:avLst/>
          </a:prstGeom>
        </p:spPr>
        <p:txBody>
          <a:bodyPr>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551 water supply zones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310 </a:t>
            </a:r>
            <a:r>
              <a:rPr lang="en-US" dirty="0">
                <a:latin typeface="Calibri" panose="020F0502020204030204" pitchFamily="34" charset="0"/>
                <a:ea typeface="Calibri" panose="020F0502020204030204" pitchFamily="34" charset="0"/>
                <a:cs typeface="Times New Roman" panose="02020603050405020304" pitchFamily="18" charset="0"/>
              </a:rPr>
              <a:t>public water supply zones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742950" lvl="1"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241 </a:t>
            </a:r>
            <a:r>
              <a:rPr lang="en-US" dirty="0">
                <a:latin typeface="Calibri" panose="020F0502020204030204" pitchFamily="34" charset="0"/>
                <a:ea typeface="Calibri" panose="020F0502020204030204" pitchFamily="34" charset="0"/>
                <a:cs typeface="Times New Roman" panose="02020603050405020304" pitchFamily="18" charset="0"/>
              </a:rPr>
              <a:t>local water supply zones) </a:t>
            </a:r>
            <a:r>
              <a:rPr lang="en-US" dirty="0" smtClean="0">
                <a:latin typeface="Calibri" panose="020F0502020204030204" pitchFamily="34" charset="0"/>
                <a:ea typeface="Calibri" panose="020F0502020204030204" pitchFamily="34" charset="0"/>
                <a:cs typeface="Times New Roman" panose="02020603050405020304" pitchFamily="18" charset="0"/>
              </a:rPr>
              <a:t>and</a:t>
            </a:r>
          </a:p>
          <a:p>
            <a:pPr marL="742950" lvl="1" indent="-285750">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individual water supply zones</a:t>
            </a:r>
            <a:endParaRPr lang="en-US" dirty="0"/>
          </a:p>
        </p:txBody>
      </p:sp>
    </p:spTree>
    <p:extLst>
      <p:ext uri="{BB962C8B-B14F-4D97-AF65-F5344CB8AC3E}">
        <p14:creationId xmlns:p14="http://schemas.microsoft.com/office/powerpoint/2010/main" val="4076126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675674" y="318294"/>
            <a:ext cx="8229600" cy="1143000"/>
          </a:xfrm>
        </p:spPr>
        <p:txBody>
          <a:bodyPr>
            <a:noAutofit/>
          </a:bodyPr>
          <a:lstStyle/>
          <a:p>
            <a:r>
              <a:rPr lang="en-US" sz="3200" dirty="0" smtClean="0">
                <a:solidFill>
                  <a:schemeClr val="tx2"/>
                </a:solidFill>
              </a:rPr>
              <a:t>Water supply systems in Croatia</a:t>
            </a:r>
            <a:endParaRPr lang="en-US" sz="3200" dirty="0">
              <a:solidFill>
                <a:schemeClr val="tx2"/>
              </a:solidFill>
            </a:endParaRPr>
          </a:p>
        </p:txBody>
      </p:sp>
      <p:pic>
        <p:nvPicPr>
          <p:cNvPr id="13" name="Picture 12"/>
          <p:cNvPicPr>
            <a:picLocks noChangeAspect="1"/>
          </p:cNvPicPr>
          <p:nvPr/>
        </p:nvPicPr>
        <p:blipFill>
          <a:blip r:embed="rId6"/>
          <a:stretch>
            <a:fillRect/>
          </a:stretch>
        </p:blipFill>
        <p:spPr>
          <a:xfrm>
            <a:off x="2195531" y="1064090"/>
            <a:ext cx="4198343" cy="2354759"/>
          </a:xfrm>
          <a:prstGeom prst="rect">
            <a:avLst/>
          </a:prstGeom>
        </p:spPr>
      </p:pic>
      <p:sp>
        <p:nvSpPr>
          <p:cNvPr id="14" name="Rectangle 13"/>
          <p:cNvSpPr/>
          <p:nvPr/>
        </p:nvSpPr>
        <p:spPr>
          <a:xfrm>
            <a:off x="235611" y="1541039"/>
            <a:ext cx="2013405" cy="14773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Results of drinking water analysis in all public water supply systems networks in 2017</a:t>
            </a:r>
            <a:endParaRPr lang="en-US" dirty="0"/>
          </a:p>
        </p:txBody>
      </p:sp>
      <p:graphicFrame>
        <p:nvGraphicFramePr>
          <p:cNvPr id="17" name="Chart 16"/>
          <p:cNvGraphicFramePr/>
          <p:nvPr>
            <p:extLst>
              <p:ext uri="{D42A27DB-BD31-4B8C-83A1-F6EECF244321}">
                <p14:modId xmlns:p14="http://schemas.microsoft.com/office/powerpoint/2010/main" val="3038108460"/>
              </p:ext>
            </p:extLst>
          </p:nvPr>
        </p:nvGraphicFramePr>
        <p:xfrm>
          <a:off x="6490039" y="1337615"/>
          <a:ext cx="2511400" cy="4424754"/>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226336" y="3549992"/>
            <a:ext cx="5586662" cy="2862322"/>
          </a:xfrm>
          <a:prstGeom prst="rect">
            <a:avLst/>
          </a:prstGeom>
          <a:noFill/>
        </p:spPr>
        <p:txBody>
          <a:bodyPr wrap="square" rtlCol="0">
            <a:spAutoFit/>
          </a:bodyPr>
          <a:lstStyle/>
          <a:p>
            <a:r>
              <a:rPr lang="en-US" b="1" u="sng" dirty="0" smtClean="0">
                <a:solidFill>
                  <a:schemeClr val="accent1"/>
                </a:solidFill>
              </a:rPr>
              <a:t>WATER SUPPLY:</a:t>
            </a:r>
          </a:p>
          <a:p>
            <a:pPr marL="285750" indent="-285750">
              <a:buFont typeface="Arial" panose="020B0604020202020204" pitchFamily="34" charset="0"/>
              <a:buChar char="•"/>
            </a:pPr>
            <a:r>
              <a:rPr lang="en-US" dirty="0" smtClean="0"/>
              <a:t>80% of population has access to public water supply system</a:t>
            </a:r>
          </a:p>
          <a:p>
            <a:pPr marL="285750" indent="-285750">
              <a:buFont typeface="Arial" panose="020B0604020202020204" pitchFamily="34" charset="0"/>
              <a:buChar char="•"/>
            </a:pPr>
            <a:r>
              <a:rPr lang="en-US" dirty="0" smtClean="0"/>
              <a:t>20% has access to local water supply, or private wells, rainfall cisterns</a:t>
            </a:r>
          </a:p>
          <a:p>
            <a:pPr marL="285750" indent="-285750">
              <a:buFont typeface="Arial" panose="020B0604020202020204" pitchFamily="34" charset="0"/>
              <a:buChar char="•"/>
            </a:pPr>
            <a:r>
              <a:rPr lang="en-US" dirty="0" smtClean="0"/>
              <a:t>Regional differences:</a:t>
            </a:r>
          </a:p>
          <a:p>
            <a:pPr marL="285750" indent="-285750">
              <a:buFont typeface="Arial" panose="020B0604020202020204" pitchFamily="34" charset="0"/>
              <a:buChar char="•"/>
            </a:pPr>
            <a:r>
              <a:rPr lang="en-US" dirty="0" smtClean="0"/>
              <a:t>Average water loss in water supply systems 44%</a:t>
            </a:r>
          </a:p>
          <a:p>
            <a:pPr marL="285750" indent="-285750">
              <a:buFont typeface="Arial" panose="020B0604020202020204" pitchFamily="34" charset="0"/>
              <a:buChar char="•"/>
            </a:pPr>
            <a:r>
              <a:rPr lang="en-US" dirty="0" smtClean="0"/>
              <a:t>Water quality – regional problems – water treatment plants</a:t>
            </a:r>
          </a:p>
          <a:p>
            <a:pPr marL="285750" indent="-285750">
              <a:buFont typeface="Arial" panose="020B0604020202020204" pitchFamily="34" charset="0"/>
              <a:buChar char="•"/>
            </a:pPr>
            <a:endParaRPr lang="en-US" dirty="0"/>
          </a:p>
        </p:txBody>
      </p:sp>
      <p:sp>
        <p:nvSpPr>
          <p:cNvPr id="2" name="TextBox 1"/>
          <p:cNvSpPr txBox="1"/>
          <p:nvPr/>
        </p:nvSpPr>
        <p:spPr>
          <a:xfrm>
            <a:off x="6934200" y="5257800"/>
            <a:ext cx="914400" cy="430887"/>
          </a:xfrm>
          <a:prstGeom prst="rect">
            <a:avLst/>
          </a:prstGeom>
          <a:solidFill>
            <a:schemeClr val="bg1"/>
          </a:solidFill>
          <a:ln>
            <a:solidFill>
              <a:schemeClr val="bg1"/>
            </a:solidFill>
          </a:ln>
        </p:spPr>
        <p:txBody>
          <a:bodyPr wrap="square" rtlCol="0">
            <a:spAutoFit/>
          </a:bodyPr>
          <a:lstStyle/>
          <a:p>
            <a:r>
              <a:rPr lang="en-US" sz="1100" dirty="0" smtClean="0"/>
              <a:t>    ADRIATIC        </a:t>
            </a:r>
          </a:p>
          <a:p>
            <a:r>
              <a:rPr lang="en-US" sz="1100" dirty="0"/>
              <a:t> </a:t>
            </a:r>
            <a:r>
              <a:rPr lang="en-US" sz="1100" dirty="0" smtClean="0"/>
              <a:t>     BASIN</a:t>
            </a:r>
            <a:endParaRPr lang="en-US" sz="1100" dirty="0"/>
          </a:p>
        </p:txBody>
      </p:sp>
      <p:sp>
        <p:nvSpPr>
          <p:cNvPr id="19" name="TextBox 18"/>
          <p:cNvSpPr txBox="1"/>
          <p:nvPr/>
        </p:nvSpPr>
        <p:spPr>
          <a:xfrm>
            <a:off x="7944765" y="5257800"/>
            <a:ext cx="914400" cy="600164"/>
          </a:xfrm>
          <a:prstGeom prst="rect">
            <a:avLst/>
          </a:prstGeom>
          <a:solidFill>
            <a:schemeClr val="bg1"/>
          </a:solidFill>
          <a:ln>
            <a:solidFill>
              <a:schemeClr val="bg1"/>
            </a:solidFill>
          </a:ln>
        </p:spPr>
        <p:txBody>
          <a:bodyPr wrap="square" rtlCol="0">
            <a:spAutoFit/>
          </a:bodyPr>
          <a:lstStyle/>
          <a:p>
            <a:r>
              <a:rPr lang="en-US" sz="1100" dirty="0" smtClean="0"/>
              <a:t>    </a:t>
            </a:r>
            <a:r>
              <a:rPr lang="en-US" sz="1100" dirty="0" smtClean="0"/>
              <a:t>DANUBE </a:t>
            </a:r>
          </a:p>
          <a:p>
            <a:pPr algn="ctr"/>
            <a:r>
              <a:rPr lang="en-US" sz="1100" dirty="0" smtClean="0"/>
              <a:t>RIVER</a:t>
            </a:r>
            <a:r>
              <a:rPr lang="en-US" sz="1100" dirty="0" smtClean="0"/>
              <a:t>   </a:t>
            </a:r>
            <a:endParaRPr lang="en-US" sz="1100" dirty="0" smtClean="0"/>
          </a:p>
          <a:p>
            <a:r>
              <a:rPr lang="en-US" sz="1100" dirty="0"/>
              <a:t> </a:t>
            </a:r>
            <a:r>
              <a:rPr lang="en-US" sz="1100" dirty="0" smtClean="0"/>
              <a:t>     BASIN</a:t>
            </a:r>
            <a:endParaRPr lang="en-US" sz="1100" dirty="0"/>
          </a:p>
        </p:txBody>
      </p:sp>
    </p:spTree>
    <p:extLst>
      <p:ext uri="{BB962C8B-B14F-4D97-AF65-F5344CB8AC3E}">
        <p14:creationId xmlns:p14="http://schemas.microsoft.com/office/powerpoint/2010/main" val="3775152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675674" y="318294"/>
            <a:ext cx="8229600" cy="1143000"/>
          </a:xfrm>
        </p:spPr>
        <p:txBody>
          <a:bodyPr>
            <a:noAutofit/>
          </a:bodyPr>
          <a:lstStyle/>
          <a:p>
            <a:r>
              <a:rPr lang="en-US" sz="3200" dirty="0" smtClean="0">
                <a:solidFill>
                  <a:schemeClr val="tx2"/>
                </a:solidFill>
              </a:rPr>
              <a:t>Collection of waste waters in Croatia</a:t>
            </a:r>
            <a:endParaRPr lang="en-US" sz="3200" dirty="0">
              <a:solidFill>
                <a:schemeClr val="tx2"/>
              </a:solidFill>
            </a:endParaRPr>
          </a:p>
        </p:txBody>
      </p:sp>
      <p:pic>
        <p:nvPicPr>
          <p:cNvPr id="18" name="Picture 17"/>
          <p:cNvPicPr/>
          <p:nvPr/>
        </p:nvPicPr>
        <p:blipFill rotWithShape="1">
          <a:blip r:embed="rId6"/>
          <a:srcRect t="9215"/>
          <a:stretch/>
        </p:blipFill>
        <p:spPr bwMode="auto">
          <a:xfrm>
            <a:off x="182345" y="1375725"/>
            <a:ext cx="8975197" cy="500522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28600" y="5181600"/>
            <a:ext cx="8534400" cy="9144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199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675674" y="318294"/>
            <a:ext cx="8229600" cy="1143000"/>
          </a:xfrm>
        </p:spPr>
        <p:txBody>
          <a:bodyPr>
            <a:noAutofit/>
          </a:bodyPr>
          <a:lstStyle/>
          <a:p>
            <a:r>
              <a:rPr lang="en-US" sz="3200" dirty="0" smtClean="0">
                <a:solidFill>
                  <a:schemeClr val="tx2"/>
                </a:solidFill>
              </a:rPr>
              <a:t>Collection of waste waters in Croatia</a:t>
            </a:r>
            <a:endParaRPr lang="en-US" sz="3200" dirty="0">
              <a:solidFill>
                <a:schemeClr val="tx2"/>
              </a:solidFill>
            </a:endParaRPr>
          </a:p>
        </p:txBody>
      </p:sp>
      <p:pic>
        <p:nvPicPr>
          <p:cNvPr id="2" name="Picture 1"/>
          <p:cNvPicPr>
            <a:picLocks noChangeAspect="1"/>
          </p:cNvPicPr>
          <p:nvPr/>
        </p:nvPicPr>
        <p:blipFill>
          <a:blip r:embed="rId6"/>
          <a:stretch>
            <a:fillRect/>
          </a:stretch>
        </p:blipFill>
        <p:spPr>
          <a:xfrm>
            <a:off x="3309937" y="1163433"/>
            <a:ext cx="5572125" cy="4819650"/>
          </a:xfrm>
          <a:prstGeom prst="rect">
            <a:avLst/>
          </a:prstGeom>
        </p:spPr>
      </p:pic>
      <p:sp>
        <p:nvSpPr>
          <p:cNvPr id="9" name="Rectangle 8"/>
          <p:cNvSpPr/>
          <p:nvPr/>
        </p:nvSpPr>
        <p:spPr>
          <a:xfrm>
            <a:off x="218474" y="4518899"/>
            <a:ext cx="4572000" cy="1477328"/>
          </a:xfrm>
          <a:prstGeom prst="rect">
            <a:avLst/>
          </a:prstGeom>
        </p:spPr>
        <p:txBody>
          <a:bodyPr>
            <a:spAutoFit/>
          </a:bodyPr>
          <a:lstStyle/>
          <a:p>
            <a:r>
              <a:rPr lang="en-US" b="1" u="sng" dirty="0">
                <a:solidFill>
                  <a:schemeClr val="accent1"/>
                </a:solidFill>
              </a:rPr>
              <a:t>SEVAGE SYSTEMS:</a:t>
            </a:r>
          </a:p>
          <a:p>
            <a:pPr marL="285750" indent="-285750">
              <a:buFont typeface="Arial" panose="020B0604020202020204" pitchFamily="34" charset="0"/>
              <a:buChar char="•"/>
            </a:pPr>
            <a:r>
              <a:rPr lang="en-US" dirty="0"/>
              <a:t>Low access to public sewage systems (</a:t>
            </a:r>
            <a:r>
              <a:rPr lang="en-US" dirty="0" smtClean="0"/>
              <a:t>45.7% </a:t>
            </a:r>
            <a:r>
              <a:rPr lang="en-US" dirty="0"/>
              <a:t>of population)</a:t>
            </a:r>
          </a:p>
          <a:p>
            <a:pPr marL="285750" indent="-285750">
              <a:buFont typeface="Arial" panose="020B0604020202020204" pitchFamily="34" charset="0"/>
              <a:buChar char="•"/>
            </a:pPr>
            <a:r>
              <a:rPr lang="en-US" dirty="0"/>
              <a:t>Regional differences (Dalmatia 31%)</a:t>
            </a:r>
          </a:p>
          <a:p>
            <a:pPr marL="285750" indent="-285750">
              <a:buFont typeface="Arial" panose="020B0604020202020204" pitchFamily="34" charset="0"/>
              <a:buChar char="•"/>
            </a:pPr>
            <a:r>
              <a:rPr lang="en-US" dirty="0" smtClean="0"/>
              <a:t>35.3% is treated </a:t>
            </a:r>
            <a:endParaRPr lang="en-US" dirty="0"/>
          </a:p>
        </p:txBody>
      </p:sp>
    </p:spTree>
    <p:extLst>
      <p:ext uri="{BB962C8B-B14F-4D97-AF65-F5344CB8AC3E}">
        <p14:creationId xmlns:p14="http://schemas.microsoft.com/office/powerpoint/2010/main" val="212437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9" name="Picture 8"/>
          <p:cNvPicPr>
            <a:picLocks noChangeAspect="1"/>
          </p:cNvPicPr>
          <p:nvPr/>
        </p:nvPicPr>
        <p:blipFill>
          <a:blip r:embed="rId6"/>
          <a:stretch>
            <a:fillRect/>
          </a:stretch>
        </p:blipFill>
        <p:spPr>
          <a:xfrm>
            <a:off x="270403" y="782053"/>
            <a:ext cx="8854547" cy="5253582"/>
          </a:xfrm>
          <a:prstGeom prst="rect">
            <a:avLst/>
          </a:prstGeom>
        </p:spPr>
      </p:pic>
      <p:sp>
        <p:nvSpPr>
          <p:cNvPr id="2" name="TextBox 1"/>
          <p:cNvSpPr txBox="1"/>
          <p:nvPr/>
        </p:nvSpPr>
        <p:spPr>
          <a:xfrm>
            <a:off x="270403" y="5950624"/>
            <a:ext cx="4268567" cy="338554"/>
          </a:xfrm>
          <a:prstGeom prst="rect">
            <a:avLst/>
          </a:prstGeom>
          <a:noFill/>
        </p:spPr>
        <p:txBody>
          <a:bodyPr wrap="square" rtlCol="0">
            <a:spAutoFit/>
          </a:bodyPr>
          <a:lstStyle/>
          <a:p>
            <a:r>
              <a:rPr lang="en-US" sz="1600" dirty="0" smtClean="0"/>
              <a:t>www.voda.hr</a:t>
            </a:r>
            <a:endParaRPr lang="en-US" sz="1600" dirty="0"/>
          </a:p>
        </p:txBody>
      </p:sp>
    </p:spTree>
    <p:extLst>
      <p:ext uri="{BB962C8B-B14F-4D97-AF65-F5344CB8AC3E}">
        <p14:creationId xmlns:p14="http://schemas.microsoft.com/office/powerpoint/2010/main" val="407272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9" name="Picture 8"/>
          <p:cNvPicPr>
            <a:picLocks noChangeAspect="1"/>
          </p:cNvPicPr>
          <p:nvPr/>
        </p:nvPicPr>
        <p:blipFill>
          <a:blip r:embed="rId6"/>
          <a:stretch>
            <a:fillRect/>
          </a:stretch>
        </p:blipFill>
        <p:spPr>
          <a:xfrm>
            <a:off x="266558" y="915073"/>
            <a:ext cx="8638716" cy="5146291"/>
          </a:xfrm>
          <a:prstGeom prst="rect">
            <a:avLst/>
          </a:prstGeom>
        </p:spPr>
      </p:pic>
      <p:sp>
        <p:nvSpPr>
          <p:cNvPr id="12" name="TextBox 11"/>
          <p:cNvSpPr txBox="1"/>
          <p:nvPr/>
        </p:nvSpPr>
        <p:spPr>
          <a:xfrm>
            <a:off x="331636" y="5934671"/>
            <a:ext cx="4268567" cy="338554"/>
          </a:xfrm>
          <a:prstGeom prst="rect">
            <a:avLst/>
          </a:prstGeom>
          <a:noFill/>
        </p:spPr>
        <p:txBody>
          <a:bodyPr wrap="square" rtlCol="0">
            <a:spAutoFit/>
          </a:bodyPr>
          <a:lstStyle/>
          <a:p>
            <a:r>
              <a:rPr lang="en-US" sz="1600" dirty="0" smtClean="0"/>
              <a:t>www.voda.hr</a:t>
            </a:r>
            <a:endParaRPr lang="en-US" sz="1600" dirty="0"/>
          </a:p>
        </p:txBody>
      </p:sp>
    </p:spTree>
    <p:extLst>
      <p:ext uri="{BB962C8B-B14F-4D97-AF65-F5344CB8AC3E}">
        <p14:creationId xmlns:p14="http://schemas.microsoft.com/office/powerpoint/2010/main" val="1005848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TextBox 1"/>
          <p:cNvSpPr txBox="1"/>
          <p:nvPr/>
        </p:nvSpPr>
        <p:spPr>
          <a:xfrm>
            <a:off x="685800" y="1066800"/>
            <a:ext cx="7239000" cy="646331"/>
          </a:xfrm>
          <a:prstGeom prst="rect">
            <a:avLst/>
          </a:prstGeom>
          <a:noFill/>
        </p:spPr>
        <p:txBody>
          <a:bodyPr wrap="square" rtlCol="0">
            <a:spAutoFit/>
          </a:bodyPr>
          <a:lstStyle/>
          <a:p>
            <a:r>
              <a:rPr lang="en-US" dirty="0" smtClean="0"/>
              <a:t>SUMMARY:</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20186399"/>
              </p:ext>
            </p:extLst>
          </p:nvPr>
        </p:nvGraphicFramePr>
        <p:xfrm>
          <a:off x="584200" y="1563349"/>
          <a:ext cx="8328004" cy="3946453"/>
        </p:xfrm>
        <a:graphic>
          <a:graphicData uri="http://schemas.openxmlformats.org/drawingml/2006/table">
            <a:tbl>
              <a:tblPr>
                <a:tableStyleId>{3C2FFA5D-87B4-456A-9821-1D502468CF0F}</a:tableStyleId>
              </a:tblPr>
              <a:tblGrid>
                <a:gridCol w="1701800">
                  <a:extLst>
                    <a:ext uri="{9D8B030D-6E8A-4147-A177-3AD203B41FA5}">
                      <a16:colId xmlns:a16="http://schemas.microsoft.com/office/drawing/2014/main" val="1756811171"/>
                    </a:ext>
                  </a:extLst>
                </a:gridCol>
                <a:gridCol w="3274085">
                  <a:extLst>
                    <a:ext uri="{9D8B030D-6E8A-4147-A177-3AD203B41FA5}">
                      <a16:colId xmlns:a16="http://schemas.microsoft.com/office/drawing/2014/main" val="1564879944"/>
                    </a:ext>
                  </a:extLst>
                </a:gridCol>
                <a:gridCol w="1907516">
                  <a:extLst>
                    <a:ext uri="{9D8B030D-6E8A-4147-A177-3AD203B41FA5}">
                      <a16:colId xmlns:a16="http://schemas.microsoft.com/office/drawing/2014/main" val="2319690725"/>
                    </a:ext>
                  </a:extLst>
                </a:gridCol>
                <a:gridCol w="1444603">
                  <a:extLst>
                    <a:ext uri="{9D8B030D-6E8A-4147-A177-3AD203B41FA5}">
                      <a16:colId xmlns:a16="http://schemas.microsoft.com/office/drawing/2014/main" val="2468086401"/>
                    </a:ext>
                  </a:extLst>
                </a:gridCol>
              </a:tblGrid>
              <a:tr h="828664">
                <a:tc gridSpan="2">
                  <a:txBody>
                    <a:bodyPr/>
                    <a:lstStyle/>
                    <a:p>
                      <a:pPr algn="ctr" fontAlgn="b"/>
                      <a:r>
                        <a:rPr lang="en-US" sz="2400" b="0" i="0" u="none" strike="noStrike" dirty="0" smtClean="0">
                          <a:solidFill>
                            <a:schemeClr val="bg1"/>
                          </a:solidFill>
                          <a:effectLst/>
                          <a:latin typeface="Calibri" panose="020F0502020204030204" pitchFamily="34" charset="0"/>
                        </a:rPr>
                        <a:t>SUMMARY:</a:t>
                      </a:r>
                    </a:p>
                  </a:txBody>
                  <a:tcPr marL="9525" marR="9525" marT="9525" marB="0" anchor="ctr">
                    <a:solidFill>
                      <a:schemeClr val="accent1">
                        <a:lumMod val="60000"/>
                        <a:lumOff val="40000"/>
                      </a:schemeClr>
                    </a:solidFill>
                  </a:tcPr>
                </a:tc>
                <a:tc hMerge="1">
                  <a:txBody>
                    <a:bodyPr/>
                    <a:lstStyle/>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bg1"/>
                          </a:solidFill>
                          <a:effectLst/>
                        </a:rPr>
                        <a:t>WATER SUPPLY</a:t>
                      </a:r>
                      <a:endParaRPr lang="en-US" sz="2400" b="0"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tc>
                  <a:txBody>
                    <a:bodyPr/>
                    <a:lstStyle/>
                    <a:p>
                      <a:pPr algn="ctr" fontAlgn="b"/>
                      <a:r>
                        <a:rPr lang="en-US" sz="2400" u="none" strike="noStrike" dirty="0">
                          <a:solidFill>
                            <a:schemeClr val="bg1"/>
                          </a:solidFill>
                          <a:effectLst/>
                        </a:rPr>
                        <a:t>SEWAGE</a:t>
                      </a:r>
                      <a:endParaRPr lang="en-US" sz="2400" b="0" i="0" u="none" strike="noStrike" dirty="0">
                        <a:solidFill>
                          <a:schemeClr val="bg1"/>
                        </a:solidFill>
                        <a:effectLst/>
                        <a:latin typeface="Calibri" panose="020F050202020403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501449000"/>
                  </a:ext>
                </a:extLst>
              </a:tr>
              <a:tr h="828664">
                <a:tc rowSpan="2">
                  <a:txBody>
                    <a:bodyPr/>
                    <a:lstStyle/>
                    <a:p>
                      <a:pPr algn="l" fontAlgn="ctr"/>
                      <a:r>
                        <a:rPr lang="en-US" sz="2400" u="none" strike="noStrike" dirty="0">
                          <a:effectLst/>
                        </a:rPr>
                        <a:t>PIPELINE</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400" u="none" strike="noStrike" dirty="0">
                          <a:effectLst/>
                        </a:rPr>
                        <a:t>NEW</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smtClean="0">
                          <a:effectLst/>
                        </a:rPr>
                        <a:t>9.76 km</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US" sz="2400" u="none" strike="noStrike" dirty="0" smtClean="0">
                          <a:effectLst/>
                        </a:rPr>
                        <a:t>485.63 km</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864760141"/>
                  </a:ext>
                </a:extLst>
              </a:tr>
              <a:tr h="457825">
                <a:tc vMerge="1">
                  <a:txBody>
                    <a:bodyPr/>
                    <a:lstStyle/>
                    <a:p>
                      <a:endParaRPr lang="en-US"/>
                    </a:p>
                  </a:txBody>
                  <a:tcPr/>
                </a:tc>
                <a:tc>
                  <a:txBody>
                    <a:bodyPr/>
                    <a:lstStyle/>
                    <a:p>
                      <a:pPr algn="l" fontAlgn="b"/>
                      <a:r>
                        <a:rPr lang="en-US" sz="2400" u="none" strike="noStrike" dirty="0">
                          <a:effectLst/>
                        </a:rPr>
                        <a:t>RECONSTRUCTION</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smtClean="0">
                          <a:effectLst/>
                        </a:rPr>
                        <a:t>103.42 km</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US" sz="2400" u="none" strike="noStrike" dirty="0" smtClean="0">
                          <a:effectLst/>
                        </a:rPr>
                        <a:t>82.92 km</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201698976"/>
                  </a:ext>
                </a:extLst>
              </a:tr>
              <a:tr h="457825">
                <a:tc gridSpan="2">
                  <a:txBody>
                    <a:bodyPr/>
                    <a:lstStyle/>
                    <a:p>
                      <a:pPr algn="l" fontAlgn="b"/>
                      <a:r>
                        <a:rPr lang="en-US" sz="2400" u="none" strike="noStrike" dirty="0">
                          <a:effectLst/>
                        </a:rPr>
                        <a:t>RESERVOIR</a:t>
                      </a: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a:txBody>
                    <a:bodyPr/>
                    <a:lstStyle/>
                    <a:p>
                      <a:pPr algn="ct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US" sz="2400" u="none" strike="noStrike" dirty="0">
                          <a:effectLst/>
                        </a:rPr>
                        <a:t> </a:t>
                      </a:r>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1792638146"/>
                  </a:ext>
                </a:extLst>
              </a:tr>
              <a:tr h="457825">
                <a:tc gridSpan="2">
                  <a:txBody>
                    <a:bodyPr/>
                    <a:lstStyle/>
                    <a:p>
                      <a:pPr algn="l" fontAlgn="b"/>
                      <a:r>
                        <a:rPr lang="en-US" sz="2400" u="none" strike="noStrike">
                          <a:effectLst/>
                        </a:rPr>
                        <a:t>PUMPING STATION</a:t>
                      </a:r>
                      <a:endParaRPr lang="en-US" sz="24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a:txBody>
                    <a:bodyPr/>
                    <a:lstStyle/>
                    <a:p>
                      <a:pPr algn="ctr" fontAlgn="b"/>
                      <a:r>
                        <a:rPr lang="en-US" sz="2400" u="none" strike="noStrike" dirty="0">
                          <a:effectLst/>
                        </a:rPr>
                        <a:t> </a:t>
                      </a:r>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US" sz="2400" u="none" strike="noStrike" dirty="0">
                          <a:effectLst/>
                        </a:rPr>
                        <a:t>204</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426687537"/>
                  </a:ext>
                </a:extLst>
              </a:tr>
              <a:tr h="915650">
                <a:tc gridSpan="2">
                  <a:txBody>
                    <a:bodyPr/>
                    <a:lstStyle/>
                    <a:p>
                      <a:pPr algn="l" fontAlgn="b"/>
                      <a:r>
                        <a:rPr lang="en-US" sz="2400" u="none" strike="noStrike" dirty="0">
                          <a:effectLst/>
                        </a:rPr>
                        <a:t>PURIFICATION/CONDITIONING TREATMENT FACILITY</a:t>
                      </a:r>
                      <a:endParaRPr lang="en-US" sz="24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a:txBody>
                    <a:bodyPr/>
                    <a:lstStyle/>
                    <a:p>
                      <a:pPr algn="ct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US" sz="2400" u="none" strike="noStrike" dirty="0">
                          <a:effectLst/>
                        </a:rPr>
                        <a:t>11</a:t>
                      </a:r>
                      <a:endParaRPr lang="en-US" sz="24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920600729"/>
                  </a:ext>
                </a:extLst>
              </a:tr>
            </a:tbl>
          </a:graphicData>
        </a:graphic>
      </p:graphicFrame>
    </p:spTree>
    <p:extLst>
      <p:ext uri="{BB962C8B-B14F-4D97-AF65-F5344CB8AC3E}">
        <p14:creationId xmlns:p14="http://schemas.microsoft.com/office/powerpoint/2010/main" val="1874167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1" y="761157"/>
            <a:ext cx="4420490" cy="1143000"/>
          </a:xfrm>
        </p:spPr>
        <p:txBody>
          <a:bodyPr>
            <a:normAutofit fontScale="90000"/>
          </a:body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Croatia</a:t>
            </a:r>
            <a:r>
              <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r>
            <a:br>
              <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3" name="Picture 2"/>
          <p:cNvPicPr>
            <a:picLocks noChangeAspect="1"/>
          </p:cNvPicPr>
          <p:nvPr/>
        </p:nvPicPr>
        <p:blipFill rotWithShape="1">
          <a:blip r:embed="rId6"/>
          <a:srcRect l="37116" t="15625" r="19546" b="11458"/>
          <a:stretch/>
        </p:blipFill>
        <p:spPr>
          <a:xfrm>
            <a:off x="152400" y="1295400"/>
            <a:ext cx="5105400" cy="4829432"/>
          </a:xfrm>
          <a:prstGeom prst="rect">
            <a:avLst/>
          </a:prstGeom>
        </p:spPr>
      </p:pic>
      <p:sp>
        <p:nvSpPr>
          <p:cNvPr id="18" name="Rectangle 17"/>
          <p:cNvSpPr/>
          <p:nvPr/>
        </p:nvSpPr>
        <p:spPr>
          <a:xfrm>
            <a:off x="5456744" y="1025634"/>
            <a:ext cx="3560618" cy="5139869"/>
          </a:xfrm>
          <a:prstGeom prst="rect">
            <a:avLst/>
          </a:prstGeom>
        </p:spPr>
        <p:txBody>
          <a:bodyPr wrap="square">
            <a:spAutoFit/>
          </a:bodyPr>
          <a:lstStyle/>
          <a:p>
            <a:pPr algn="just"/>
            <a:r>
              <a:rPr lang="en-US" sz="2000" b="1" u="sng" dirty="0">
                <a:solidFill>
                  <a:schemeClr val="accent1"/>
                </a:solidFill>
              </a:rPr>
              <a:t>Geographic </a:t>
            </a:r>
            <a:r>
              <a:rPr lang="en-US" sz="2000" b="1" u="sng" dirty="0" smtClean="0">
                <a:solidFill>
                  <a:schemeClr val="accent1"/>
                </a:solidFill>
              </a:rPr>
              <a:t>position</a:t>
            </a:r>
          </a:p>
          <a:p>
            <a:pPr algn="just"/>
            <a:endParaRPr lang="en-US" sz="2000" dirty="0"/>
          </a:p>
          <a:p>
            <a:pPr algn="just"/>
            <a:r>
              <a:rPr lang="en-US" sz="1600" dirty="0"/>
              <a:t>Croatia occupies the largest part of the </a:t>
            </a:r>
            <a:r>
              <a:rPr lang="en-US" sz="1600" dirty="0" smtClean="0"/>
              <a:t>eastern coast </a:t>
            </a:r>
            <a:r>
              <a:rPr lang="en-US" sz="1600" dirty="0"/>
              <a:t>of the Adriatic Sea, which is </a:t>
            </a:r>
            <a:r>
              <a:rPr lang="en-US" sz="1600" dirty="0" smtClean="0"/>
              <a:t>the northern most </a:t>
            </a:r>
            <a:r>
              <a:rPr lang="en-US" sz="1600" dirty="0"/>
              <a:t>arm of the Mediterranean, </a:t>
            </a:r>
            <a:r>
              <a:rPr lang="en-US" sz="1600" dirty="0" smtClean="0"/>
              <a:t>extending furthest </a:t>
            </a:r>
            <a:r>
              <a:rPr lang="en-US" sz="1600" dirty="0"/>
              <a:t>into the European landmass</a:t>
            </a:r>
            <a:r>
              <a:rPr lang="en-US" sz="1600" dirty="0" smtClean="0"/>
              <a:t>.</a:t>
            </a:r>
          </a:p>
          <a:p>
            <a:pPr algn="just"/>
            <a:endParaRPr lang="en-US" sz="1600" dirty="0"/>
          </a:p>
          <a:p>
            <a:pPr algn="just"/>
            <a:r>
              <a:rPr lang="en-US" sz="1600" dirty="0"/>
              <a:t>Croatia’s shoreline and numerous </a:t>
            </a:r>
            <a:r>
              <a:rPr lang="en-US" sz="1600" dirty="0" smtClean="0"/>
              <a:t>islands make </a:t>
            </a:r>
            <a:r>
              <a:rPr lang="en-US" sz="1600" dirty="0"/>
              <a:t>up the majority of the Adriatic coastline</a:t>
            </a:r>
            <a:r>
              <a:rPr lang="en-US" sz="1600" dirty="0" smtClean="0"/>
              <a:t>.</a:t>
            </a:r>
          </a:p>
          <a:p>
            <a:pPr algn="just"/>
            <a:endParaRPr lang="en-US" sz="1600" dirty="0"/>
          </a:p>
          <a:p>
            <a:pPr algn="just"/>
            <a:r>
              <a:rPr lang="en-US" sz="1600" dirty="0"/>
              <a:t>The narrow </a:t>
            </a:r>
            <a:r>
              <a:rPr lang="en-US" sz="1600" dirty="0" err="1"/>
              <a:t>Dinara</a:t>
            </a:r>
            <a:r>
              <a:rPr lang="en-US" sz="1600" dirty="0"/>
              <a:t> Mountain Range </a:t>
            </a:r>
            <a:r>
              <a:rPr lang="en-US" sz="1600" dirty="0" smtClean="0"/>
              <a:t>separates the </a:t>
            </a:r>
            <a:r>
              <a:rPr lang="en-US" sz="1600" dirty="0"/>
              <a:t>country’s Mediterranean </a:t>
            </a:r>
            <a:r>
              <a:rPr lang="en-US" sz="1600" dirty="0" smtClean="0"/>
              <a:t>region from </a:t>
            </a:r>
            <a:r>
              <a:rPr lang="en-US" sz="1600" dirty="0"/>
              <a:t>its Central European continental part</a:t>
            </a:r>
            <a:r>
              <a:rPr lang="en-US" sz="1600" dirty="0" smtClean="0"/>
              <a:t>, which </a:t>
            </a:r>
            <a:r>
              <a:rPr lang="en-US" sz="1600" dirty="0"/>
              <a:t>stretches from the eastern foothills </a:t>
            </a:r>
            <a:r>
              <a:rPr lang="en-US" sz="1600" dirty="0" smtClean="0"/>
              <a:t>of the </a:t>
            </a:r>
            <a:r>
              <a:rPr lang="en-US" sz="1600" dirty="0"/>
              <a:t>Alps in the north-west to the banks of </a:t>
            </a:r>
            <a:r>
              <a:rPr lang="en-US" sz="1600" dirty="0" smtClean="0"/>
              <a:t>the Danube </a:t>
            </a:r>
            <a:r>
              <a:rPr lang="en-US" sz="1600" dirty="0"/>
              <a:t>in the east, encompassing the </a:t>
            </a:r>
            <a:r>
              <a:rPr lang="en-US" sz="1600" dirty="0" smtClean="0"/>
              <a:t>southern part </a:t>
            </a:r>
            <a:r>
              <a:rPr lang="en-US" sz="1600" dirty="0"/>
              <a:t>of the fertile Pannonian lowlands.</a:t>
            </a:r>
          </a:p>
        </p:txBody>
      </p:sp>
      <p:pic>
        <p:nvPicPr>
          <p:cNvPr id="19" name="Picture 18"/>
          <p:cNvPicPr>
            <a:picLocks noChangeAspect="1"/>
          </p:cNvPicPr>
          <p:nvPr/>
        </p:nvPicPr>
        <p:blipFill>
          <a:blip r:embed="rId7"/>
          <a:stretch>
            <a:fillRect/>
          </a:stretch>
        </p:blipFill>
        <p:spPr>
          <a:xfrm>
            <a:off x="159327" y="1317394"/>
            <a:ext cx="5109848" cy="3102206"/>
          </a:xfrm>
          <a:prstGeom prst="rect">
            <a:avLst/>
          </a:prstGeom>
        </p:spPr>
      </p:pic>
      <p:pic>
        <p:nvPicPr>
          <p:cNvPr id="20" name="Picture 19"/>
          <p:cNvPicPr>
            <a:picLocks noChangeAspect="1"/>
          </p:cNvPicPr>
          <p:nvPr/>
        </p:nvPicPr>
        <p:blipFill>
          <a:blip r:embed="rId8"/>
          <a:stretch>
            <a:fillRect/>
          </a:stretch>
        </p:blipFill>
        <p:spPr>
          <a:xfrm>
            <a:off x="317059" y="1928077"/>
            <a:ext cx="4940741" cy="3435098"/>
          </a:xfrm>
          <a:prstGeom prst="rect">
            <a:avLst/>
          </a:prstGeom>
        </p:spPr>
      </p:pic>
      <p:pic>
        <p:nvPicPr>
          <p:cNvPr id="21" name="Picture 20"/>
          <p:cNvPicPr>
            <a:picLocks noChangeAspect="1"/>
          </p:cNvPicPr>
          <p:nvPr/>
        </p:nvPicPr>
        <p:blipFill>
          <a:blip r:embed="rId9"/>
          <a:stretch>
            <a:fillRect/>
          </a:stretch>
        </p:blipFill>
        <p:spPr>
          <a:xfrm>
            <a:off x="435040" y="3208869"/>
            <a:ext cx="4998794" cy="2915963"/>
          </a:xfrm>
          <a:prstGeom prst="rect">
            <a:avLst/>
          </a:prstGeom>
        </p:spPr>
      </p:pic>
    </p:spTree>
    <p:extLst>
      <p:ext uri="{BB962C8B-B14F-4D97-AF65-F5344CB8AC3E}">
        <p14:creationId xmlns:p14="http://schemas.microsoft.com/office/powerpoint/2010/main" val="206087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6" name="Rectangle 5"/>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7" name="Rectangle 6"/>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txBox="1">
            <a:spLocks/>
          </p:cNvSpPr>
          <p:nvPr/>
        </p:nvSpPr>
        <p:spPr>
          <a:xfrm>
            <a:off x="529907" y="557085"/>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tx2"/>
                </a:solidFill>
              </a:rPr>
              <a:t>FLOOD PROTECTION</a:t>
            </a:r>
            <a:endParaRPr lang="en-US" sz="3200" dirty="0">
              <a:solidFill>
                <a:schemeClr val="tx2"/>
              </a:solidFill>
            </a:endParaRPr>
          </a:p>
        </p:txBody>
      </p:sp>
      <p:pic>
        <p:nvPicPr>
          <p:cNvPr id="13" name="Picture 12"/>
          <p:cNvPicPr>
            <a:picLocks noChangeAspect="1"/>
          </p:cNvPicPr>
          <p:nvPr/>
        </p:nvPicPr>
        <p:blipFill>
          <a:blip r:embed="rId5"/>
          <a:stretch>
            <a:fillRect/>
          </a:stretch>
        </p:blipFill>
        <p:spPr>
          <a:xfrm>
            <a:off x="152400" y="1156294"/>
            <a:ext cx="5133975" cy="4924425"/>
          </a:xfrm>
          <a:prstGeom prst="rect">
            <a:avLst/>
          </a:prstGeom>
        </p:spPr>
      </p:pic>
      <p:sp>
        <p:nvSpPr>
          <p:cNvPr id="14" name="Rectangle 13"/>
          <p:cNvSpPr/>
          <p:nvPr/>
        </p:nvSpPr>
        <p:spPr>
          <a:xfrm>
            <a:off x="5562600" y="1756257"/>
            <a:ext cx="2362200" cy="646331"/>
          </a:xfrm>
          <a:prstGeom prst="rect">
            <a:avLst/>
          </a:prstGeom>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Areas with potentially significant flood risk</a:t>
            </a:r>
            <a:endParaRPr lang="en-US" dirty="0"/>
          </a:p>
        </p:txBody>
      </p:sp>
    </p:spTree>
    <p:extLst>
      <p:ext uri="{BB962C8B-B14F-4D97-AF65-F5344CB8AC3E}">
        <p14:creationId xmlns:p14="http://schemas.microsoft.com/office/powerpoint/2010/main" val="3246142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6" name="Rectangle 5"/>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7" name="Rectangle 6"/>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txBox="1">
            <a:spLocks/>
          </p:cNvSpPr>
          <p:nvPr/>
        </p:nvSpPr>
        <p:spPr>
          <a:xfrm>
            <a:off x="529907" y="557085"/>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tx2"/>
                </a:solidFill>
              </a:rPr>
              <a:t>FLOOD PROTECTION</a:t>
            </a:r>
            <a:endParaRPr lang="en-US" sz="3200" dirty="0">
              <a:solidFill>
                <a:schemeClr val="tx2"/>
              </a:solidFill>
            </a:endParaRPr>
          </a:p>
        </p:txBody>
      </p:sp>
      <p:sp>
        <p:nvSpPr>
          <p:cNvPr id="14" name="Rectangle 13"/>
          <p:cNvSpPr/>
          <p:nvPr/>
        </p:nvSpPr>
        <p:spPr>
          <a:xfrm>
            <a:off x="814387" y="3017158"/>
            <a:ext cx="2362200" cy="1200329"/>
          </a:xfrm>
          <a:prstGeom prst="rect">
            <a:avLst/>
          </a:prstGeom>
        </p:spPr>
        <p:txBody>
          <a:bodyPr wrap="square">
            <a:spAutoFit/>
          </a:bodyPr>
          <a:lstStyle/>
          <a:p>
            <a:r>
              <a:rPr lang="en-GB" b="1" dirty="0"/>
              <a:t>Flood hazard map for high, medium and low probability of occurrence</a:t>
            </a:r>
            <a:endParaRPr lang="en-US" dirty="0"/>
          </a:p>
        </p:txBody>
      </p:sp>
      <p:pic>
        <p:nvPicPr>
          <p:cNvPr id="8" name="Picture 7"/>
          <p:cNvPicPr>
            <a:picLocks noChangeAspect="1"/>
          </p:cNvPicPr>
          <p:nvPr/>
        </p:nvPicPr>
        <p:blipFill>
          <a:blip r:embed="rId5"/>
          <a:stretch>
            <a:fillRect/>
          </a:stretch>
        </p:blipFill>
        <p:spPr>
          <a:xfrm>
            <a:off x="3176587" y="1177829"/>
            <a:ext cx="5838825" cy="4867275"/>
          </a:xfrm>
          <a:prstGeom prst="rect">
            <a:avLst/>
          </a:prstGeom>
        </p:spPr>
      </p:pic>
    </p:spTree>
    <p:extLst>
      <p:ext uri="{BB962C8B-B14F-4D97-AF65-F5344CB8AC3E}">
        <p14:creationId xmlns:p14="http://schemas.microsoft.com/office/powerpoint/2010/main" val="54618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6" name="Rectangle 5"/>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7" name="Rectangle 6"/>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txBox="1">
            <a:spLocks/>
          </p:cNvSpPr>
          <p:nvPr/>
        </p:nvSpPr>
        <p:spPr>
          <a:xfrm>
            <a:off x="529907" y="557085"/>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tx2"/>
                </a:solidFill>
              </a:rPr>
              <a:t>FLOOD PROTECTION</a:t>
            </a:r>
            <a:endParaRPr lang="en-US" sz="3200" dirty="0">
              <a:solidFill>
                <a:schemeClr val="tx2"/>
              </a:solidFill>
            </a:endParaRPr>
          </a:p>
        </p:txBody>
      </p:sp>
      <p:sp>
        <p:nvSpPr>
          <p:cNvPr id="14" name="Rectangle 13"/>
          <p:cNvSpPr/>
          <p:nvPr/>
        </p:nvSpPr>
        <p:spPr>
          <a:xfrm>
            <a:off x="1127600" y="5658853"/>
            <a:ext cx="7784601" cy="369332"/>
          </a:xfrm>
          <a:prstGeom prst="rect">
            <a:avLst/>
          </a:prstGeom>
        </p:spPr>
        <p:txBody>
          <a:bodyPr wrap="square">
            <a:spAutoFit/>
          </a:bodyPr>
          <a:lstStyle/>
          <a:p>
            <a:r>
              <a:rPr lang="en-GB" b="1" dirty="0"/>
              <a:t>Flood hazard map for high probability of occurrence in the Danube river basin</a:t>
            </a:r>
            <a:endParaRPr lang="en-US" dirty="0"/>
          </a:p>
        </p:txBody>
      </p:sp>
      <p:pic>
        <p:nvPicPr>
          <p:cNvPr id="9" name="Picture 8"/>
          <p:cNvPicPr>
            <a:picLocks noChangeAspect="1"/>
          </p:cNvPicPr>
          <p:nvPr/>
        </p:nvPicPr>
        <p:blipFill>
          <a:blip r:embed="rId5"/>
          <a:stretch>
            <a:fillRect/>
          </a:stretch>
        </p:blipFill>
        <p:spPr>
          <a:xfrm>
            <a:off x="1295400" y="1685214"/>
            <a:ext cx="7248525" cy="3714750"/>
          </a:xfrm>
          <a:prstGeom prst="rect">
            <a:avLst/>
          </a:prstGeom>
        </p:spPr>
      </p:pic>
    </p:spTree>
    <p:extLst>
      <p:ext uri="{BB962C8B-B14F-4D97-AF65-F5344CB8AC3E}">
        <p14:creationId xmlns:p14="http://schemas.microsoft.com/office/powerpoint/2010/main" val="626398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a:spLocks noGrp="1"/>
          </p:cNvSpPr>
          <p:nvPr>
            <p:ph type="title"/>
          </p:nvPr>
        </p:nvSpPr>
        <p:spPr>
          <a:xfrm>
            <a:off x="529907" y="557085"/>
            <a:ext cx="8229600" cy="1143000"/>
          </a:xfrm>
        </p:spPr>
        <p:txBody>
          <a:bodyPr>
            <a:noAutofit/>
          </a:bodyPr>
          <a:lstStyle/>
          <a:p>
            <a:r>
              <a:rPr lang="en-US" sz="3200" dirty="0" smtClean="0">
                <a:solidFill>
                  <a:schemeClr val="tx2"/>
                </a:solidFill>
              </a:rPr>
              <a:t>FLOOD PROTECTION </a:t>
            </a:r>
            <a:r>
              <a:rPr lang="en-US" sz="3200" dirty="0" smtClean="0">
                <a:solidFill>
                  <a:schemeClr val="tx2"/>
                </a:solidFill>
              </a:rPr>
              <a:t>PROJECT</a:t>
            </a:r>
            <a:endParaRPr lang="en-US" sz="3200" dirty="0">
              <a:solidFill>
                <a:schemeClr val="tx2"/>
              </a:solidFill>
            </a:endParaRPr>
          </a:p>
        </p:txBody>
      </p:sp>
      <p:pic>
        <p:nvPicPr>
          <p:cNvPr id="9" name="Picture 8"/>
          <p:cNvPicPr>
            <a:picLocks noChangeAspect="1"/>
          </p:cNvPicPr>
          <p:nvPr/>
        </p:nvPicPr>
        <p:blipFill>
          <a:blip r:embed="rId6"/>
          <a:stretch>
            <a:fillRect/>
          </a:stretch>
        </p:blipFill>
        <p:spPr>
          <a:xfrm>
            <a:off x="483253" y="1768343"/>
            <a:ext cx="3936833" cy="2346457"/>
          </a:xfrm>
          <a:prstGeom prst="rect">
            <a:avLst/>
          </a:prstGeom>
        </p:spPr>
      </p:pic>
      <p:pic>
        <p:nvPicPr>
          <p:cNvPr id="13" name="Picture 12"/>
          <p:cNvPicPr>
            <a:picLocks noChangeAspect="1"/>
          </p:cNvPicPr>
          <p:nvPr/>
        </p:nvPicPr>
        <p:blipFill>
          <a:blip r:embed="rId7"/>
          <a:stretch>
            <a:fillRect/>
          </a:stretch>
        </p:blipFill>
        <p:spPr>
          <a:xfrm>
            <a:off x="4644707" y="1768343"/>
            <a:ext cx="4267494" cy="2346457"/>
          </a:xfrm>
          <a:prstGeom prst="rect">
            <a:avLst/>
          </a:prstGeom>
        </p:spPr>
      </p:pic>
      <p:pic>
        <p:nvPicPr>
          <p:cNvPr id="14" name="Picture 13"/>
          <p:cNvPicPr>
            <a:picLocks noChangeAspect="1"/>
          </p:cNvPicPr>
          <p:nvPr/>
        </p:nvPicPr>
        <p:blipFill>
          <a:blip r:embed="rId8"/>
          <a:stretch>
            <a:fillRect/>
          </a:stretch>
        </p:blipFill>
        <p:spPr>
          <a:xfrm>
            <a:off x="483253" y="4178713"/>
            <a:ext cx="2743200" cy="2065937"/>
          </a:xfrm>
          <a:prstGeom prst="rect">
            <a:avLst/>
          </a:prstGeom>
        </p:spPr>
      </p:pic>
      <p:sp>
        <p:nvSpPr>
          <p:cNvPr id="15" name="TextBox 14"/>
          <p:cNvSpPr txBox="1"/>
          <p:nvPr/>
        </p:nvSpPr>
        <p:spPr>
          <a:xfrm>
            <a:off x="3588015" y="4143375"/>
            <a:ext cx="4268567" cy="338554"/>
          </a:xfrm>
          <a:prstGeom prst="rect">
            <a:avLst/>
          </a:prstGeom>
          <a:noFill/>
        </p:spPr>
        <p:txBody>
          <a:bodyPr wrap="square" rtlCol="0">
            <a:spAutoFit/>
          </a:bodyPr>
          <a:lstStyle/>
          <a:p>
            <a:r>
              <a:rPr lang="en-US" sz="1600" dirty="0" smtClean="0"/>
              <a:t>www.voda.hr</a:t>
            </a:r>
            <a:endParaRPr lang="en-US" sz="1600" dirty="0"/>
          </a:p>
        </p:txBody>
      </p:sp>
      <p:sp>
        <p:nvSpPr>
          <p:cNvPr id="17" name="TextBox 16"/>
          <p:cNvSpPr txBox="1"/>
          <p:nvPr/>
        </p:nvSpPr>
        <p:spPr>
          <a:xfrm>
            <a:off x="3303165" y="4547681"/>
            <a:ext cx="563284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Investments to upgrade, rebuild, complete and develop an existing flood protection systems to achieve a high level of protection of the target population on priority river basins in Croatian and thereby reducing flooding and their negative socio-economics impacts in Croatia</a:t>
            </a:r>
          </a:p>
        </p:txBody>
      </p:sp>
    </p:spTree>
    <p:extLst>
      <p:ext uri="{BB962C8B-B14F-4D97-AF65-F5344CB8AC3E}">
        <p14:creationId xmlns:p14="http://schemas.microsoft.com/office/powerpoint/2010/main" val="3002451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p:cNvSpPr/>
          <p:nvPr/>
        </p:nvSpPr>
        <p:spPr>
          <a:xfrm>
            <a:off x="4471604" y="953277"/>
            <a:ext cx="4572000" cy="2308324"/>
          </a:xfrm>
          <a:prstGeom prst="rect">
            <a:avLst/>
          </a:prstGeom>
        </p:spPr>
        <p:txBody>
          <a:bodyPr>
            <a:spAutoFit/>
          </a:bodyPr>
          <a:lstStyle/>
          <a:p>
            <a:pPr marL="285750" indent="-285750">
              <a:buFont typeface="Arial" panose="020B0604020202020204" pitchFamily="34" charset="0"/>
              <a:buChar char="•"/>
            </a:pPr>
            <a:r>
              <a:rPr lang="en-US" dirty="0"/>
              <a:t>Ministry of Environmental Protection and </a:t>
            </a:r>
            <a:r>
              <a:rPr lang="en-US" dirty="0" smtClean="0"/>
              <a:t>Energy (under the jurisdiction)</a:t>
            </a:r>
            <a:endParaRPr lang="en-US" dirty="0"/>
          </a:p>
          <a:p>
            <a:pPr marL="285750" indent="-285750">
              <a:buFont typeface="Arial" panose="020B0604020202020204" pitchFamily="34" charset="0"/>
              <a:buChar char="•"/>
            </a:pPr>
            <a:r>
              <a:rPr lang="en-US" dirty="0"/>
              <a:t>Croatian </a:t>
            </a:r>
            <a:r>
              <a:rPr lang="en-US" dirty="0" smtClean="0"/>
              <a:t>Waters (project implementation Body)</a:t>
            </a:r>
            <a:endParaRPr lang="en-US" dirty="0"/>
          </a:p>
          <a:p>
            <a:pPr marL="285750" indent="-285750">
              <a:buFont typeface="Arial" panose="020B0604020202020204" pitchFamily="34" charset="0"/>
              <a:buChar char="•"/>
            </a:pPr>
            <a:r>
              <a:rPr lang="en-US" dirty="0" smtClean="0"/>
              <a:t>Financial cost 80.000.000 </a:t>
            </a:r>
            <a:r>
              <a:rPr lang="en-US" dirty="0"/>
              <a:t>EUR </a:t>
            </a:r>
          </a:p>
          <a:p>
            <a:pPr marL="285750" indent="-285750">
              <a:buFont typeface="Arial" panose="020B0604020202020204" pitchFamily="34" charset="0"/>
              <a:buChar char="•"/>
            </a:pPr>
            <a:r>
              <a:rPr lang="en-US" dirty="0"/>
              <a:t>50% funded by </a:t>
            </a:r>
            <a:r>
              <a:rPr lang="en-US" dirty="0" err="1"/>
              <a:t>Counil</a:t>
            </a:r>
            <a:r>
              <a:rPr lang="en-US" dirty="0"/>
              <a:t> of Europe Development Bank CEB</a:t>
            </a:r>
          </a:p>
          <a:p>
            <a:pPr marL="285750" indent="-285750">
              <a:buFont typeface="Arial" panose="020B0604020202020204" pitchFamily="34" charset="0"/>
              <a:buChar char="•"/>
            </a:pPr>
            <a:r>
              <a:rPr lang="en-US" dirty="0" smtClean="0"/>
              <a:t>50</a:t>
            </a:r>
            <a:r>
              <a:rPr lang="en-US" dirty="0"/>
              <a:t>% funded by Croatian Waters</a:t>
            </a:r>
          </a:p>
        </p:txBody>
      </p:sp>
      <p:pic>
        <p:nvPicPr>
          <p:cNvPr id="5" name="Picture 4"/>
          <p:cNvPicPr>
            <a:picLocks noChangeAspect="1"/>
          </p:cNvPicPr>
          <p:nvPr/>
        </p:nvPicPr>
        <p:blipFill>
          <a:blip r:embed="rId6"/>
          <a:stretch>
            <a:fillRect/>
          </a:stretch>
        </p:blipFill>
        <p:spPr>
          <a:xfrm>
            <a:off x="152400" y="838200"/>
            <a:ext cx="4319204" cy="2409800"/>
          </a:xfrm>
          <a:prstGeom prst="rect">
            <a:avLst/>
          </a:prstGeom>
        </p:spPr>
      </p:pic>
      <p:pic>
        <p:nvPicPr>
          <p:cNvPr id="9" name="Picture 8"/>
          <p:cNvPicPr>
            <a:picLocks noChangeAspect="1"/>
          </p:cNvPicPr>
          <p:nvPr/>
        </p:nvPicPr>
        <p:blipFill>
          <a:blip r:embed="rId7"/>
          <a:stretch>
            <a:fillRect/>
          </a:stretch>
        </p:blipFill>
        <p:spPr>
          <a:xfrm>
            <a:off x="152400" y="3497152"/>
            <a:ext cx="4321726" cy="2540522"/>
          </a:xfrm>
          <a:prstGeom prst="rect">
            <a:avLst/>
          </a:prstGeom>
        </p:spPr>
      </p:pic>
      <p:pic>
        <p:nvPicPr>
          <p:cNvPr id="12" name="Picture 11"/>
          <p:cNvPicPr>
            <a:picLocks noChangeAspect="1"/>
          </p:cNvPicPr>
          <p:nvPr/>
        </p:nvPicPr>
        <p:blipFill>
          <a:blip r:embed="rId8"/>
          <a:stretch>
            <a:fillRect/>
          </a:stretch>
        </p:blipFill>
        <p:spPr>
          <a:xfrm>
            <a:off x="4724400" y="3497152"/>
            <a:ext cx="3352800" cy="2518107"/>
          </a:xfrm>
          <a:prstGeom prst="rect">
            <a:avLst/>
          </a:prstGeom>
        </p:spPr>
      </p:pic>
      <p:sp>
        <p:nvSpPr>
          <p:cNvPr id="13" name="TextBox 12"/>
          <p:cNvSpPr txBox="1"/>
          <p:nvPr/>
        </p:nvSpPr>
        <p:spPr>
          <a:xfrm>
            <a:off x="3220909" y="3201580"/>
            <a:ext cx="4268567" cy="338554"/>
          </a:xfrm>
          <a:prstGeom prst="rect">
            <a:avLst/>
          </a:prstGeom>
          <a:noFill/>
        </p:spPr>
        <p:txBody>
          <a:bodyPr wrap="square" rtlCol="0">
            <a:spAutoFit/>
          </a:bodyPr>
          <a:lstStyle/>
          <a:p>
            <a:r>
              <a:rPr lang="en-US" sz="1600" dirty="0" smtClean="0"/>
              <a:t>www.voda.hr</a:t>
            </a:r>
            <a:endParaRPr lang="en-US" sz="1600" dirty="0"/>
          </a:p>
        </p:txBody>
      </p:sp>
    </p:spTree>
    <p:extLst>
      <p:ext uri="{BB962C8B-B14F-4D97-AF65-F5344CB8AC3E}">
        <p14:creationId xmlns:p14="http://schemas.microsoft.com/office/powerpoint/2010/main" val="1553998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TextBox 12"/>
          <p:cNvSpPr txBox="1"/>
          <p:nvPr/>
        </p:nvSpPr>
        <p:spPr>
          <a:xfrm>
            <a:off x="341504" y="5934671"/>
            <a:ext cx="4268567" cy="338554"/>
          </a:xfrm>
          <a:prstGeom prst="rect">
            <a:avLst/>
          </a:prstGeom>
          <a:noFill/>
        </p:spPr>
        <p:txBody>
          <a:bodyPr wrap="square" rtlCol="0">
            <a:spAutoFit/>
          </a:bodyPr>
          <a:lstStyle/>
          <a:p>
            <a:r>
              <a:rPr lang="en-US" sz="1600" dirty="0" smtClean="0"/>
              <a:t>www.voda.hr</a:t>
            </a:r>
            <a:endParaRPr lang="en-US" sz="1600" dirty="0"/>
          </a:p>
        </p:txBody>
      </p:sp>
      <p:sp>
        <p:nvSpPr>
          <p:cNvPr id="14" name="Title 1"/>
          <p:cNvSpPr>
            <a:spLocks noGrp="1"/>
          </p:cNvSpPr>
          <p:nvPr>
            <p:ph type="title"/>
          </p:nvPr>
        </p:nvSpPr>
        <p:spPr>
          <a:xfrm>
            <a:off x="529907" y="557085"/>
            <a:ext cx="8229600" cy="1143000"/>
          </a:xfrm>
        </p:spPr>
        <p:txBody>
          <a:bodyPr>
            <a:noAutofit/>
          </a:bodyPr>
          <a:lstStyle/>
          <a:p>
            <a:r>
              <a:rPr lang="en-US" sz="3200" dirty="0" smtClean="0">
                <a:solidFill>
                  <a:schemeClr val="tx2"/>
                </a:solidFill>
              </a:rPr>
              <a:t>CLIMATE CHANGE AND RISK MANAGEMENT</a:t>
            </a:r>
            <a:endParaRPr lang="en-US" sz="3200" dirty="0">
              <a:solidFill>
                <a:schemeClr val="tx2"/>
              </a:solidFill>
            </a:endParaRPr>
          </a:p>
        </p:txBody>
      </p:sp>
      <p:pic>
        <p:nvPicPr>
          <p:cNvPr id="2" name="Picture 1"/>
          <p:cNvPicPr>
            <a:picLocks noChangeAspect="1"/>
          </p:cNvPicPr>
          <p:nvPr/>
        </p:nvPicPr>
        <p:blipFill>
          <a:blip r:embed="rId6"/>
          <a:stretch>
            <a:fillRect/>
          </a:stretch>
        </p:blipFill>
        <p:spPr>
          <a:xfrm>
            <a:off x="285466" y="1700085"/>
            <a:ext cx="8649210" cy="3569780"/>
          </a:xfrm>
          <a:prstGeom prst="rect">
            <a:avLst/>
          </a:prstGeom>
        </p:spPr>
      </p:pic>
    </p:spTree>
    <p:extLst>
      <p:ext uri="{BB962C8B-B14F-4D97-AF65-F5344CB8AC3E}">
        <p14:creationId xmlns:p14="http://schemas.microsoft.com/office/powerpoint/2010/main" val="3996023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3600" y="2791268"/>
            <a:ext cx="4953000" cy="1219200"/>
          </a:xfrm>
        </p:spPr>
        <p:txBody>
          <a:bodyPr>
            <a:normAutofit fontScale="90000"/>
          </a:bodyPr>
          <a:lstStyle/>
          <a:p>
            <a:r>
              <a:rPr lang="en-US" dirty="0" smtClean="0">
                <a:ln w="0"/>
                <a:solidFill>
                  <a:schemeClr val="accent1"/>
                </a:solidFill>
                <a:effectLst>
                  <a:outerShdw blurRad="38100" dist="25400" dir="5400000" algn="ctr" rotWithShape="0">
                    <a:srgbClr val="6E747A">
                      <a:alpha val="43000"/>
                    </a:srgbClr>
                  </a:outerShdw>
                </a:effectLst>
              </a:rPr>
              <a:t>Thank You for Your attention!</a:t>
            </a:r>
            <a:endParaRPr lang="en-US" dirty="0">
              <a:ln w="0"/>
              <a:solidFill>
                <a:schemeClr val="accent1"/>
              </a:solidFill>
              <a:effectLst>
                <a:outerShdw blurRad="38100" dist="25400" dir="5400000" algn="ctr" rotWithShape="0">
                  <a:srgbClr val="6E747A">
                    <a:alpha val="43000"/>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324322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3" name="Rectangle 12"/>
          <p:cNvSpPr/>
          <p:nvPr/>
        </p:nvSpPr>
        <p:spPr>
          <a:xfrm>
            <a:off x="5255229" y="369813"/>
            <a:ext cx="3200400" cy="1138773"/>
          </a:xfrm>
          <a:prstGeom prst="rect">
            <a:avLst/>
          </a:prstGeom>
        </p:spPr>
        <p:txBody>
          <a:bodyPr wrap="square">
            <a:spAutoFit/>
          </a:bodyPr>
          <a:lstStyle/>
          <a:p>
            <a:pPr algn="just"/>
            <a:r>
              <a:rPr lang="en-US" sz="2000" b="1" u="sng" dirty="0">
                <a:solidFill>
                  <a:schemeClr val="accent1"/>
                </a:solidFill>
              </a:rPr>
              <a:t>Surface area</a:t>
            </a:r>
          </a:p>
          <a:p>
            <a:pPr algn="just"/>
            <a:r>
              <a:rPr lang="en-US" sz="1600" dirty="0"/>
              <a:t>Croatia’s mainland covers an area </a:t>
            </a:r>
            <a:r>
              <a:rPr lang="en-US" sz="1600" dirty="0" smtClean="0"/>
              <a:t>of 56,594 </a:t>
            </a:r>
            <a:r>
              <a:rPr lang="en-US" sz="1600" dirty="0"/>
              <a:t>km</a:t>
            </a:r>
            <a:r>
              <a:rPr lang="en-US" sz="1600" baseline="30000" dirty="0"/>
              <a:t>2</a:t>
            </a:r>
            <a:r>
              <a:rPr lang="en-US" sz="1600" dirty="0"/>
              <a:t> and its coastal waters </a:t>
            </a:r>
            <a:r>
              <a:rPr lang="en-US" sz="1600" dirty="0" smtClean="0"/>
              <a:t>cover a </a:t>
            </a:r>
            <a:r>
              <a:rPr lang="en-US" sz="1600" dirty="0"/>
              <a:t>surface area of 31,479 km</a:t>
            </a:r>
            <a:r>
              <a:rPr lang="en-US" sz="1600" baseline="30000" dirty="0"/>
              <a:t>2</a:t>
            </a:r>
            <a:r>
              <a:rPr lang="en-US" sz="1600" dirty="0"/>
              <a:t>.</a:t>
            </a:r>
          </a:p>
        </p:txBody>
      </p:sp>
      <p:pic>
        <p:nvPicPr>
          <p:cNvPr id="18" name="Picture 17"/>
          <p:cNvPicPr>
            <a:picLocks noChangeAspect="1"/>
          </p:cNvPicPr>
          <p:nvPr/>
        </p:nvPicPr>
        <p:blipFill rotWithShape="1">
          <a:blip r:embed="rId6"/>
          <a:srcRect l="37116" t="15625" r="19546" b="11458"/>
          <a:stretch/>
        </p:blipFill>
        <p:spPr>
          <a:xfrm>
            <a:off x="90946" y="1264006"/>
            <a:ext cx="5105400" cy="4829432"/>
          </a:xfrm>
          <a:prstGeom prst="rect">
            <a:avLst/>
          </a:prstGeom>
        </p:spPr>
      </p:pic>
      <p:sp>
        <p:nvSpPr>
          <p:cNvPr id="19" name="Title 1"/>
          <p:cNvSpPr>
            <a:spLocks noGrp="1"/>
          </p:cNvSpPr>
          <p:nvPr>
            <p:ph type="title"/>
          </p:nvPr>
        </p:nvSpPr>
        <p:spPr>
          <a:xfrm>
            <a:off x="533401" y="761157"/>
            <a:ext cx="4420490" cy="1143000"/>
          </a:xfrm>
        </p:spPr>
        <p:txBody>
          <a:bodyPr>
            <a:normAutofit fontScale="90000"/>
          </a:body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Croatia</a:t>
            </a:r>
            <a:r>
              <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r>
            <a:br>
              <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br>
            <a:endParaRPr lang="en-US" dirty="0"/>
          </a:p>
        </p:txBody>
      </p:sp>
      <p:sp>
        <p:nvSpPr>
          <p:cNvPr id="20" name="Rectangle 19"/>
          <p:cNvSpPr/>
          <p:nvPr/>
        </p:nvSpPr>
        <p:spPr>
          <a:xfrm>
            <a:off x="5300521" y="1536295"/>
            <a:ext cx="3429000" cy="646331"/>
          </a:xfrm>
          <a:prstGeom prst="rect">
            <a:avLst/>
          </a:prstGeom>
        </p:spPr>
        <p:txBody>
          <a:bodyPr wrap="square">
            <a:spAutoFit/>
          </a:bodyPr>
          <a:lstStyle/>
          <a:p>
            <a:r>
              <a:rPr lang="en-US" sz="2000" b="1" u="sng" dirty="0">
                <a:solidFill>
                  <a:schemeClr val="accent1"/>
                </a:solidFill>
              </a:rPr>
              <a:t>Population</a:t>
            </a:r>
          </a:p>
          <a:p>
            <a:r>
              <a:rPr lang="en-US" sz="1600" dirty="0"/>
              <a:t>Croatia has 4,284,889 inhabitants.</a:t>
            </a:r>
          </a:p>
        </p:txBody>
      </p:sp>
      <p:sp>
        <p:nvSpPr>
          <p:cNvPr id="21" name="Rectangle 20"/>
          <p:cNvSpPr/>
          <p:nvPr/>
        </p:nvSpPr>
        <p:spPr>
          <a:xfrm>
            <a:off x="5300521" y="2257052"/>
            <a:ext cx="3607162" cy="1138773"/>
          </a:xfrm>
          <a:prstGeom prst="rect">
            <a:avLst/>
          </a:prstGeom>
        </p:spPr>
        <p:txBody>
          <a:bodyPr wrap="square">
            <a:spAutoFit/>
          </a:bodyPr>
          <a:lstStyle/>
          <a:p>
            <a:r>
              <a:rPr lang="en-US" sz="2000" b="1" u="sng" dirty="0">
                <a:solidFill>
                  <a:schemeClr val="accent1"/>
                </a:solidFill>
              </a:rPr>
              <a:t>Capital</a:t>
            </a:r>
          </a:p>
          <a:p>
            <a:r>
              <a:rPr lang="en-US" sz="1600" dirty="0"/>
              <a:t>With 790,017 inhabitants, Zagreb is the</a:t>
            </a:r>
          </a:p>
          <a:p>
            <a:r>
              <a:rPr lang="en-US" sz="1600" dirty="0"/>
              <a:t>economic, transport, cultural </a:t>
            </a:r>
            <a:r>
              <a:rPr lang="en-US" sz="1600" dirty="0" err="1"/>
              <a:t>centre</a:t>
            </a:r>
            <a:r>
              <a:rPr lang="en-US" sz="1600" dirty="0"/>
              <a:t> of the country.</a:t>
            </a:r>
          </a:p>
        </p:txBody>
      </p:sp>
      <p:sp>
        <p:nvSpPr>
          <p:cNvPr id="22" name="Rectangle 21"/>
          <p:cNvSpPr/>
          <p:nvPr/>
        </p:nvSpPr>
        <p:spPr>
          <a:xfrm>
            <a:off x="5328230" y="3470251"/>
            <a:ext cx="3429000" cy="1661993"/>
          </a:xfrm>
          <a:prstGeom prst="rect">
            <a:avLst/>
          </a:prstGeom>
        </p:spPr>
        <p:txBody>
          <a:bodyPr wrap="square">
            <a:spAutoFit/>
          </a:bodyPr>
          <a:lstStyle/>
          <a:p>
            <a:r>
              <a:rPr lang="en-US" sz="2000" b="1" u="sng" dirty="0">
                <a:solidFill>
                  <a:schemeClr val="accent1"/>
                </a:solidFill>
              </a:rPr>
              <a:t>Coastline length</a:t>
            </a:r>
          </a:p>
          <a:p>
            <a:r>
              <a:rPr lang="en-US" sz="1600" dirty="0"/>
              <a:t>The Croatian coastline extends 6,278 </a:t>
            </a:r>
            <a:r>
              <a:rPr lang="en-US" sz="1600" dirty="0" smtClean="0"/>
              <a:t>km, of </a:t>
            </a:r>
            <a:r>
              <a:rPr lang="en-US" sz="1600" dirty="0"/>
              <a:t>which 1,880 km form up the </a:t>
            </a:r>
            <a:r>
              <a:rPr lang="en-US" sz="1600" dirty="0" smtClean="0"/>
              <a:t>mainland coastline</a:t>
            </a:r>
            <a:r>
              <a:rPr lang="en-US" sz="1600" dirty="0"/>
              <a:t>, and 4,398 km the coastline </a:t>
            </a:r>
            <a:r>
              <a:rPr lang="en-US" sz="1600" dirty="0" smtClean="0"/>
              <a:t>of the </a:t>
            </a:r>
            <a:r>
              <a:rPr lang="en-US" sz="1600" dirty="0"/>
              <a:t>islands, islets and </a:t>
            </a:r>
            <a:r>
              <a:rPr lang="en-US" sz="1600" dirty="0" smtClean="0"/>
              <a:t>rocks.</a:t>
            </a:r>
            <a:r>
              <a:rPr lang="en-US" dirty="0" smtClean="0">
                <a:solidFill>
                  <a:srgbClr val="FFFFFF"/>
                </a:solidFill>
                <a:latin typeface="MyriadPro-Regular"/>
              </a:rPr>
              <a:t>.</a:t>
            </a:r>
            <a:endParaRPr lang="en-US" sz="1600" dirty="0"/>
          </a:p>
        </p:txBody>
      </p:sp>
      <p:sp>
        <p:nvSpPr>
          <p:cNvPr id="23" name="Rectangle 22"/>
          <p:cNvSpPr/>
          <p:nvPr/>
        </p:nvSpPr>
        <p:spPr>
          <a:xfrm>
            <a:off x="5328230" y="5066953"/>
            <a:ext cx="4572000" cy="1138773"/>
          </a:xfrm>
          <a:prstGeom prst="rect">
            <a:avLst/>
          </a:prstGeom>
        </p:spPr>
        <p:txBody>
          <a:bodyPr>
            <a:spAutoFit/>
          </a:bodyPr>
          <a:lstStyle/>
          <a:p>
            <a:r>
              <a:rPr lang="en-US" sz="2000" b="1" u="sng" dirty="0" smtClean="0">
                <a:solidFill>
                  <a:schemeClr val="accent1"/>
                </a:solidFill>
              </a:rPr>
              <a:t>Rocks </a:t>
            </a:r>
            <a:r>
              <a:rPr lang="en-US" sz="2000" b="1" u="sng" dirty="0">
                <a:solidFill>
                  <a:schemeClr val="accent1"/>
                </a:solidFill>
              </a:rPr>
              <a:t>and reefs</a:t>
            </a:r>
          </a:p>
          <a:p>
            <a:r>
              <a:rPr lang="en-US" sz="1600" dirty="0"/>
              <a:t>Croatia has a total of 1,244 islands, islets</a:t>
            </a:r>
          </a:p>
          <a:p>
            <a:r>
              <a:rPr lang="en-US" sz="1600" dirty="0"/>
              <a:t>and rocks. The largest islands are </a:t>
            </a:r>
            <a:r>
              <a:rPr lang="en-US" sz="1600" dirty="0" err="1"/>
              <a:t>Krk</a:t>
            </a:r>
            <a:r>
              <a:rPr lang="en-US" sz="1600" dirty="0"/>
              <a:t> and</a:t>
            </a:r>
          </a:p>
          <a:p>
            <a:r>
              <a:rPr lang="en-US" sz="1600" dirty="0"/>
              <a:t>Cres. There are 47 inhabited islands.</a:t>
            </a:r>
          </a:p>
        </p:txBody>
      </p:sp>
    </p:spTree>
    <p:extLst>
      <p:ext uri="{BB962C8B-B14F-4D97-AF65-F5344CB8AC3E}">
        <p14:creationId xmlns:p14="http://schemas.microsoft.com/office/powerpoint/2010/main" val="1829256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6" name="Rectangle 5"/>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7" name="Rectangle 6"/>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8" name="Picture 7"/>
          <p:cNvPicPr>
            <a:picLocks noChangeAspect="1"/>
          </p:cNvPicPr>
          <p:nvPr/>
        </p:nvPicPr>
        <p:blipFill rotWithShape="1">
          <a:blip r:embed="rId5"/>
          <a:srcRect l="11286" r="5683"/>
          <a:stretch/>
        </p:blipFill>
        <p:spPr>
          <a:xfrm>
            <a:off x="46143" y="946651"/>
            <a:ext cx="4640518" cy="4741799"/>
          </a:xfrm>
          <a:prstGeom prst="rect">
            <a:avLst/>
          </a:prstGeom>
        </p:spPr>
      </p:pic>
      <p:pic>
        <p:nvPicPr>
          <p:cNvPr id="9" name="Picture 8"/>
          <p:cNvPicPr>
            <a:picLocks noChangeAspect="1"/>
          </p:cNvPicPr>
          <p:nvPr/>
        </p:nvPicPr>
        <p:blipFill>
          <a:blip r:embed="rId6"/>
          <a:stretch>
            <a:fillRect/>
          </a:stretch>
        </p:blipFill>
        <p:spPr>
          <a:xfrm>
            <a:off x="4603302" y="2029395"/>
            <a:ext cx="4519916" cy="4243830"/>
          </a:xfrm>
          <a:prstGeom prst="rect">
            <a:avLst/>
          </a:prstGeom>
        </p:spPr>
      </p:pic>
      <p:sp>
        <p:nvSpPr>
          <p:cNvPr id="10" name="TextBox 9"/>
          <p:cNvSpPr txBox="1"/>
          <p:nvPr/>
        </p:nvSpPr>
        <p:spPr>
          <a:xfrm>
            <a:off x="6400800" y="1629286"/>
            <a:ext cx="3048000" cy="369332"/>
          </a:xfrm>
          <a:prstGeom prst="rect">
            <a:avLst/>
          </a:prstGeom>
          <a:noFill/>
        </p:spPr>
        <p:txBody>
          <a:bodyPr wrap="square" rtlCol="0">
            <a:spAutoFit/>
          </a:bodyPr>
          <a:lstStyle/>
          <a:p>
            <a:r>
              <a:rPr lang="en-US" dirty="0" smtClean="0"/>
              <a:t>Temperature</a:t>
            </a:r>
            <a:endParaRPr lang="en-US" dirty="0"/>
          </a:p>
        </p:txBody>
      </p:sp>
      <p:sp>
        <p:nvSpPr>
          <p:cNvPr id="11" name="TextBox 10"/>
          <p:cNvSpPr txBox="1"/>
          <p:nvPr/>
        </p:nvSpPr>
        <p:spPr>
          <a:xfrm>
            <a:off x="1742338" y="5807373"/>
            <a:ext cx="3048000" cy="369332"/>
          </a:xfrm>
          <a:prstGeom prst="rect">
            <a:avLst/>
          </a:prstGeom>
          <a:noFill/>
        </p:spPr>
        <p:txBody>
          <a:bodyPr wrap="square" rtlCol="0">
            <a:spAutoFit/>
          </a:bodyPr>
          <a:lstStyle/>
          <a:p>
            <a:r>
              <a:rPr lang="en-US" smtClean="0"/>
              <a:t>Rainfall</a:t>
            </a:r>
            <a:endParaRPr lang="en-US"/>
          </a:p>
        </p:txBody>
      </p:sp>
    </p:spTree>
    <p:extLst>
      <p:ext uri="{BB962C8B-B14F-4D97-AF65-F5344CB8AC3E}">
        <p14:creationId xmlns:p14="http://schemas.microsoft.com/office/powerpoint/2010/main" val="3478464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1" y="104570"/>
            <a:ext cx="1743324" cy="4239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6" name="Rectangle 5"/>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7" name="Rectangle 6"/>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0" name="Picture 9"/>
          <p:cNvPicPr>
            <a:picLocks noChangeAspect="1"/>
          </p:cNvPicPr>
          <p:nvPr/>
        </p:nvPicPr>
        <p:blipFill rotWithShape="1">
          <a:blip r:embed="rId5"/>
          <a:srcRect t="1724" r="-1376"/>
          <a:stretch/>
        </p:blipFill>
        <p:spPr>
          <a:xfrm>
            <a:off x="1457324" y="762000"/>
            <a:ext cx="6315075" cy="5429250"/>
          </a:xfrm>
          <a:prstGeom prst="rect">
            <a:avLst/>
          </a:prstGeom>
        </p:spPr>
      </p:pic>
      <p:sp>
        <p:nvSpPr>
          <p:cNvPr id="11" name="TextBox 10"/>
          <p:cNvSpPr txBox="1"/>
          <p:nvPr/>
        </p:nvSpPr>
        <p:spPr>
          <a:xfrm>
            <a:off x="533401" y="3124200"/>
            <a:ext cx="1142999" cy="646331"/>
          </a:xfrm>
          <a:prstGeom prst="rect">
            <a:avLst/>
          </a:prstGeom>
          <a:noFill/>
        </p:spPr>
        <p:txBody>
          <a:bodyPr wrap="square" rtlCol="0">
            <a:spAutoFit/>
          </a:bodyPr>
          <a:lstStyle/>
          <a:p>
            <a:r>
              <a:rPr lang="en-US" dirty="0" smtClean="0"/>
              <a:t>ADRIATIC BASIN</a:t>
            </a:r>
            <a:endParaRPr lang="en-US" dirty="0"/>
          </a:p>
        </p:txBody>
      </p:sp>
      <p:sp>
        <p:nvSpPr>
          <p:cNvPr id="12" name="TextBox 11"/>
          <p:cNvSpPr txBox="1"/>
          <p:nvPr/>
        </p:nvSpPr>
        <p:spPr>
          <a:xfrm>
            <a:off x="7432964" y="2801034"/>
            <a:ext cx="1142999" cy="923330"/>
          </a:xfrm>
          <a:prstGeom prst="rect">
            <a:avLst/>
          </a:prstGeom>
          <a:noFill/>
        </p:spPr>
        <p:txBody>
          <a:bodyPr wrap="square" rtlCol="0">
            <a:spAutoFit/>
          </a:bodyPr>
          <a:lstStyle/>
          <a:p>
            <a:r>
              <a:rPr lang="en-US" dirty="0" smtClean="0"/>
              <a:t>DANUBE </a:t>
            </a:r>
            <a:r>
              <a:rPr lang="en-US" dirty="0" smtClean="0"/>
              <a:t>RIVER </a:t>
            </a:r>
            <a:r>
              <a:rPr lang="en-US" dirty="0" smtClean="0"/>
              <a:t>BASIN</a:t>
            </a:r>
            <a:endParaRPr lang="en-US" dirty="0"/>
          </a:p>
        </p:txBody>
      </p:sp>
    </p:spTree>
    <p:extLst>
      <p:ext uri="{BB962C8B-B14F-4D97-AF65-F5344CB8AC3E}">
        <p14:creationId xmlns:p14="http://schemas.microsoft.com/office/powerpoint/2010/main" val="2788351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630751" y="103258"/>
            <a:ext cx="6063628" cy="6197878"/>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extBox 8"/>
          <p:cNvSpPr txBox="1"/>
          <p:nvPr/>
        </p:nvSpPr>
        <p:spPr>
          <a:xfrm>
            <a:off x="4549" y="5482694"/>
            <a:ext cx="2112216" cy="738664"/>
          </a:xfrm>
          <a:prstGeom prst="rect">
            <a:avLst/>
          </a:prstGeom>
          <a:noFill/>
        </p:spPr>
        <p:txBody>
          <a:bodyPr wrap="square" rtlCol="0">
            <a:spAutoFit/>
          </a:bodyPr>
          <a:lstStyle/>
          <a:p>
            <a:r>
              <a:rPr lang="hr-HR" sz="1200" dirty="0"/>
              <a:t>https</a:t>
            </a:r>
            <a:r>
              <a:rPr lang="hr-HR" dirty="0"/>
              <a:t>://</a:t>
            </a:r>
            <a:r>
              <a:rPr lang="hr-HR" sz="1200" dirty="0"/>
              <a:t>www.voda.hr/sites/default/files/dokumenti/strategija_upravljanja_vodama.pdf</a:t>
            </a:r>
            <a:endParaRPr lang="hr-HR" dirty="0"/>
          </a:p>
        </p:txBody>
      </p:sp>
      <p:sp>
        <p:nvSpPr>
          <p:cNvPr id="13" name="Title 1"/>
          <p:cNvSpPr>
            <a:spLocks noGrp="1"/>
          </p:cNvSpPr>
          <p:nvPr>
            <p:ph type="title"/>
          </p:nvPr>
        </p:nvSpPr>
        <p:spPr>
          <a:xfrm>
            <a:off x="-7034" y="2249436"/>
            <a:ext cx="2968531" cy="1143000"/>
          </a:xfrm>
        </p:spPr>
        <p:txBody>
          <a:bodyPr>
            <a:normAutofit fontScale="90000"/>
          </a:body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Water Management Framework in Croatia</a:t>
            </a:r>
            <a:endParaRPr lang="en-US" dirty="0"/>
          </a:p>
        </p:txBody>
      </p:sp>
    </p:spTree>
    <p:extLst>
      <p:ext uri="{BB962C8B-B14F-4D97-AF65-F5344CB8AC3E}">
        <p14:creationId xmlns:p14="http://schemas.microsoft.com/office/powerpoint/2010/main" val="963129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4471" y="315884"/>
            <a:ext cx="8662819" cy="5990122"/>
          </a:xfrm>
          <a:prstGeom prst="rect">
            <a:avLst/>
          </a:prstGeom>
        </p:spPr>
      </p:pic>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416373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2" name="TextBox 1"/>
          <p:cNvSpPr txBox="1"/>
          <p:nvPr/>
        </p:nvSpPr>
        <p:spPr>
          <a:xfrm>
            <a:off x="762000" y="1573932"/>
            <a:ext cx="8077200" cy="3724096"/>
          </a:xfrm>
          <a:prstGeom prst="rect">
            <a:avLst/>
          </a:prstGeom>
          <a:noFill/>
        </p:spPr>
        <p:txBody>
          <a:bodyPr wrap="square" rtlCol="0">
            <a:spAutoFit/>
          </a:bodyPr>
          <a:lstStyle/>
          <a:p>
            <a:pPr marL="342900" indent="-342900">
              <a:buFont typeface="+mj-lt"/>
              <a:buAutoNum type="alphaUcPeriod"/>
            </a:pPr>
            <a:r>
              <a:rPr lang="hr-HR" b="1" u="sng" dirty="0" smtClean="0">
                <a:solidFill>
                  <a:schemeClr val="accent1"/>
                </a:solidFill>
              </a:rPr>
              <a:t>Water Management </a:t>
            </a:r>
            <a:r>
              <a:rPr lang="hr-HR" b="1" u="sng" dirty="0" err="1" smtClean="0">
                <a:solidFill>
                  <a:schemeClr val="accent1"/>
                </a:solidFill>
              </a:rPr>
              <a:t>Strategy</a:t>
            </a:r>
            <a:r>
              <a:rPr lang="hr-HR" b="1" u="sng" dirty="0" smtClean="0">
                <a:solidFill>
                  <a:schemeClr val="accent1"/>
                </a:solidFill>
              </a:rPr>
              <a:t> (Strategija upravljanja vodama)</a:t>
            </a:r>
          </a:p>
          <a:p>
            <a:pPr marL="1200150" lvl="2" indent="-285750">
              <a:buFont typeface="Arial" panose="020B0604020202020204" pitchFamily="34" charset="0"/>
              <a:buChar char="•"/>
            </a:pPr>
            <a:r>
              <a:rPr lang="hr-HR" dirty="0" smtClean="0"/>
              <a:t>Water </a:t>
            </a:r>
            <a:r>
              <a:rPr lang="hr-HR" dirty="0" err="1" smtClean="0"/>
              <a:t>Act</a:t>
            </a:r>
            <a:r>
              <a:rPr lang="hr-HR" dirty="0" smtClean="0"/>
              <a:t> </a:t>
            </a:r>
            <a:endParaRPr lang="en-US" dirty="0"/>
          </a:p>
          <a:p>
            <a:pPr marL="1200150" lvl="2" indent="-285750">
              <a:buFont typeface="Arial" panose="020B0604020202020204" pitchFamily="34" charset="0"/>
              <a:buChar char="•"/>
            </a:pPr>
            <a:r>
              <a:rPr lang="hr-HR" dirty="0" smtClean="0"/>
              <a:t>Water </a:t>
            </a:r>
            <a:r>
              <a:rPr lang="hr-HR" dirty="0" smtClean="0"/>
              <a:t>Management </a:t>
            </a:r>
            <a:r>
              <a:rPr lang="hr-HR" dirty="0" err="1" smtClean="0"/>
              <a:t>Financing</a:t>
            </a:r>
            <a:r>
              <a:rPr lang="hr-HR" dirty="0" smtClean="0"/>
              <a:t> </a:t>
            </a:r>
            <a:r>
              <a:rPr lang="hr-HR" dirty="0" smtClean="0"/>
              <a:t>A</a:t>
            </a:r>
            <a:r>
              <a:rPr lang="en-US" dirty="0" err="1" smtClean="0"/>
              <a:t>ct</a:t>
            </a:r>
            <a:r>
              <a:rPr lang="hr-HR" dirty="0" smtClean="0"/>
              <a:t> </a:t>
            </a:r>
            <a:r>
              <a:rPr lang="hr-HR" dirty="0" smtClean="0"/>
              <a:t>(Zakon o financiranju vodnog gospodarstva)</a:t>
            </a:r>
          </a:p>
          <a:p>
            <a:pPr marL="342900" indent="-342900">
              <a:buFont typeface="+mj-lt"/>
              <a:buAutoNum type="alphaUcPeriod"/>
            </a:pPr>
            <a:r>
              <a:rPr lang="hr-HR" b="1" u="sng" dirty="0" err="1" smtClean="0">
                <a:solidFill>
                  <a:schemeClr val="accent1"/>
                </a:solidFill>
              </a:rPr>
              <a:t>Long-Term</a:t>
            </a:r>
            <a:r>
              <a:rPr lang="hr-HR" b="1" u="sng" dirty="0" smtClean="0">
                <a:solidFill>
                  <a:schemeClr val="accent1"/>
                </a:solidFill>
              </a:rPr>
              <a:t> </a:t>
            </a:r>
            <a:r>
              <a:rPr lang="hr-HR" b="1" u="sng" dirty="0" err="1" smtClean="0">
                <a:solidFill>
                  <a:schemeClr val="accent1"/>
                </a:solidFill>
              </a:rPr>
              <a:t>Programme</a:t>
            </a:r>
            <a:r>
              <a:rPr lang="hr-HR" b="1" u="sng" dirty="0" smtClean="0">
                <a:solidFill>
                  <a:schemeClr val="accent1"/>
                </a:solidFill>
              </a:rPr>
              <a:t> for </a:t>
            </a:r>
            <a:r>
              <a:rPr lang="hr-HR" b="1" u="sng" dirty="0" err="1" smtClean="0">
                <a:solidFill>
                  <a:schemeClr val="accent1"/>
                </a:solidFill>
              </a:rPr>
              <a:t>Construction</a:t>
            </a:r>
            <a:r>
              <a:rPr lang="hr-HR" b="1" u="sng" dirty="0" smtClean="0">
                <a:solidFill>
                  <a:schemeClr val="accent1"/>
                </a:solidFill>
              </a:rPr>
              <a:t>(Višegodišnji </a:t>
            </a:r>
            <a:r>
              <a:rPr lang="hr-HR" b="1" u="sng" dirty="0">
                <a:solidFill>
                  <a:schemeClr val="accent1"/>
                </a:solidFill>
              </a:rPr>
              <a:t>programi gradnje)</a:t>
            </a:r>
          </a:p>
          <a:p>
            <a:pPr marL="1257300" lvl="2" indent="-342900">
              <a:buFont typeface="+mj-lt"/>
              <a:buAutoNum type="arabicPeriod"/>
            </a:pPr>
            <a:r>
              <a:rPr lang="en-US" dirty="0"/>
              <a:t>Long-Term </a:t>
            </a:r>
            <a:r>
              <a:rPr lang="en-US" dirty="0" err="1"/>
              <a:t>Programme</a:t>
            </a:r>
            <a:r>
              <a:rPr lang="en-US" dirty="0"/>
              <a:t> for Construction of Water Regulation and Protection Structures </a:t>
            </a:r>
            <a:r>
              <a:rPr lang="en-US" dirty="0" smtClean="0"/>
              <a:t>for</a:t>
            </a:r>
            <a:r>
              <a:rPr lang="hr-HR" dirty="0" smtClean="0"/>
              <a:t> </a:t>
            </a:r>
            <a:r>
              <a:rPr lang="en-US" dirty="0" smtClean="0"/>
              <a:t>Amelioration Structures</a:t>
            </a:r>
            <a:endParaRPr lang="hr-HR" dirty="0" smtClean="0"/>
          </a:p>
          <a:p>
            <a:pPr marL="1257300" lvl="2" indent="-342900">
              <a:buFont typeface="+mj-lt"/>
              <a:buAutoNum type="arabicPeriod"/>
            </a:pPr>
            <a:r>
              <a:rPr lang="hr-HR" dirty="0" err="1" smtClean="0"/>
              <a:t>Long-Term</a:t>
            </a:r>
            <a:r>
              <a:rPr lang="hr-HR" dirty="0" smtClean="0"/>
              <a:t> </a:t>
            </a:r>
            <a:r>
              <a:rPr lang="hr-HR" dirty="0" err="1" smtClean="0"/>
              <a:t>Programme</a:t>
            </a:r>
            <a:r>
              <a:rPr lang="hr-HR" dirty="0" smtClean="0"/>
              <a:t> </a:t>
            </a:r>
            <a:r>
              <a:rPr lang="hr-HR" dirty="0"/>
              <a:t>for </a:t>
            </a:r>
            <a:r>
              <a:rPr lang="hr-HR" dirty="0" err="1" smtClean="0"/>
              <a:t>Construction</a:t>
            </a:r>
            <a:r>
              <a:rPr lang="hr-HR" dirty="0" smtClean="0"/>
              <a:t> </a:t>
            </a:r>
            <a:r>
              <a:rPr lang="hr-HR" dirty="0" err="1"/>
              <a:t>of</a:t>
            </a:r>
            <a:r>
              <a:rPr lang="hr-HR" dirty="0"/>
              <a:t> </a:t>
            </a:r>
            <a:r>
              <a:rPr lang="hr-HR" dirty="0" smtClean="0"/>
              <a:t> </a:t>
            </a:r>
            <a:r>
              <a:rPr lang="en-US" dirty="0" smtClean="0"/>
              <a:t>W</a:t>
            </a:r>
            <a:r>
              <a:rPr lang="hr-HR" dirty="0" err="1" smtClean="0"/>
              <a:t>ater</a:t>
            </a:r>
            <a:r>
              <a:rPr lang="en-US" dirty="0" smtClean="0"/>
              <a:t> Utility</a:t>
            </a:r>
            <a:r>
              <a:rPr lang="hr-HR" dirty="0" smtClean="0"/>
              <a:t> </a:t>
            </a:r>
            <a:r>
              <a:rPr lang="en-US" dirty="0" smtClean="0"/>
              <a:t>F</a:t>
            </a:r>
            <a:r>
              <a:rPr lang="hr-HR" dirty="0" err="1" smtClean="0"/>
              <a:t>acilities</a:t>
            </a:r>
            <a:r>
              <a:rPr lang="hr-HR" dirty="0" smtClean="0"/>
              <a:t> </a:t>
            </a:r>
          </a:p>
          <a:p>
            <a:pPr marL="342900" indent="-342900">
              <a:spcBef>
                <a:spcPts val="600"/>
              </a:spcBef>
              <a:buFont typeface="+mj-lt"/>
              <a:buAutoNum type="alphaUcPeriod"/>
            </a:pPr>
            <a:r>
              <a:rPr lang="hr-HR" b="1" u="sng" dirty="0" err="1" smtClean="0">
                <a:solidFill>
                  <a:schemeClr val="accent1"/>
                </a:solidFill>
              </a:rPr>
              <a:t>River</a:t>
            </a:r>
            <a:r>
              <a:rPr lang="hr-HR" b="1" u="sng" dirty="0" smtClean="0">
                <a:solidFill>
                  <a:schemeClr val="accent1"/>
                </a:solidFill>
              </a:rPr>
              <a:t> </a:t>
            </a:r>
            <a:r>
              <a:rPr lang="hr-HR" b="1" u="sng" dirty="0" err="1" smtClean="0">
                <a:solidFill>
                  <a:schemeClr val="accent1"/>
                </a:solidFill>
              </a:rPr>
              <a:t>basin</a:t>
            </a:r>
            <a:r>
              <a:rPr lang="hr-HR" b="1" u="sng" dirty="0" smtClean="0">
                <a:solidFill>
                  <a:schemeClr val="accent1"/>
                </a:solidFill>
              </a:rPr>
              <a:t> management plan</a:t>
            </a:r>
          </a:p>
          <a:p>
            <a:pPr marL="342900" indent="-342900">
              <a:spcBef>
                <a:spcPts val="600"/>
              </a:spcBef>
              <a:buFont typeface="+mj-lt"/>
              <a:buAutoNum type="alphaUcPeriod"/>
            </a:pPr>
            <a:r>
              <a:rPr lang="hr-HR" b="1" u="sng" dirty="0" smtClean="0">
                <a:solidFill>
                  <a:schemeClr val="accent1"/>
                </a:solidFill>
              </a:rPr>
              <a:t>Water </a:t>
            </a:r>
            <a:r>
              <a:rPr lang="hr-HR" b="1" u="sng" dirty="0">
                <a:solidFill>
                  <a:schemeClr val="accent1"/>
                </a:solidFill>
              </a:rPr>
              <a:t>management plan </a:t>
            </a:r>
            <a:endParaRPr lang="en-US" b="1" u="sng" dirty="0">
              <a:solidFill>
                <a:schemeClr val="accent1"/>
              </a:solidFill>
            </a:endParaRPr>
          </a:p>
          <a:p>
            <a:pPr marL="342900" indent="-342900">
              <a:spcBef>
                <a:spcPts val="600"/>
              </a:spcBef>
              <a:buFont typeface="+mj-lt"/>
              <a:buAutoNum type="alphaUcPeriod"/>
            </a:pPr>
            <a:r>
              <a:rPr lang="hr-HR" b="1" u="sng" dirty="0" err="1" smtClean="0">
                <a:solidFill>
                  <a:schemeClr val="accent1"/>
                </a:solidFill>
              </a:rPr>
              <a:t>Implementation</a:t>
            </a:r>
            <a:r>
              <a:rPr lang="hr-HR" b="1" u="sng" dirty="0" smtClean="0">
                <a:solidFill>
                  <a:schemeClr val="accent1"/>
                </a:solidFill>
              </a:rPr>
              <a:t> </a:t>
            </a:r>
            <a:r>
              <a:rPr lang="hr-HR" b="1" u="sng" dirty="0" smtClean="0">
                <a:solidFill>
                  <a:schemeClr val="accent1"/>
                </a:solidFill>
              </a:rPr>
              <a:t>Plan </a:t>
            </a:r>
            <a:r>
              <a:rPr lang="hr-HR" b="1" u="sng" dirty="0">
                <a:solidFill>
                  <a:schemeClr val="accent1"/>
                </a:solidFill>
              </a:rPr>
              <a:t>for </a:t>
            </a:r>
            <a:r>
              <a:rPr lang="hr-HR" b="1" u="sng" dirty="0" smtClean="0">
                <a:solidFill>
                  <a:schemeClr val="accent1"/>
                </a:solidFill>
              </a:rPr>
              <a:t>Water </a:t>
            </a:r>
            <a:r>
              <a:rPr lang="hr-HR" b="1" u="sng" dirty="0" err="1" smtClean="0">
                <a:solidFill>
                  <a:schemeClr val="accent1"/>
                </a:solidFill>
              </a:rPr>
              <a:t>Utility</a:t>
            </a:r>
            <a:r>
              <a:rPr lang="hr-HR" b="1" u="sng" dirty="0" smtClean="0">
                <a:solidFill>
                  <a:schemeClr val="accent1"/>
                </a:solidFill>
              </a:rPr>
              <a:t> </a:t>
            </a:r>
            <a:r>
              <a:rPr lang="hr-HR" b="1" u="sng" dirty="0" err="1" smtClean="0">
                <a:solidFill>
                  <a:schemeClr val="accent1"/>
                </a:solidFill>
              </a:rPr>
              <a:t>Directives</a:t>
            </a:r>
            <a:endParaRPr lang="hr-HR" b="1" u="sng" dirty="0">
              <a:solidFill>
                <a:schemeClr val="accent1"/>
              </a:solidFill>
            </a:endParaRPr>
          </a:p>
          <a:p>
            <a:pPr marL="342900" indent="-342900">
              <a:spcBef>
                <a:spcPts val="600"/>
              </a:spcBef>
              <a:buFont typeface="+mj-lt"/>
              <a:buAutoNum type="alphaUcPeriod"/>
            </a:pPr>
            <a:r>
              <a:rPr lang="hr-HR" b="1" u="sng" dirty="0">
                <a:solidFill>
                  <a:schemeClr val="accent1"/>
                </a:solidFill>
              </a:rPr>
              <a:t>Financial plan</a:t>
            </a:r>
          </a:p>
        </p:txBody>
      </p:sp>
      <p:sp>
        <p:nvSpPr>
          <p:cNvPr id="9" name="Title 1"/>
          <p:cNvSpPr>
            <a:spLocks noGrp="1"/>
          </p:cNvSpPr>
          <p:nvPr>
            <p:ph type="title"/>
          </p:nvPr>
        </p:nvSpPr>
        <p:spPr>
          <a:xfrm>
            <a:off x="2276725" y="497434"/>
            <a:ext cx="5054668" cy="1143000"/>
          </a:xfrm>
        </p:spPr>
        <p:txBody>
          <a:bodyPr>
            <a:normAutofit fontScale="90000"/>
          </a:body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Legislation Framework</a:t>
            </a:r>
            <a:endParaRPr lang="en-US" dirty="0"/>
          </a:p>
        </p:txBody>
      </p:sp>
    </p:spTree>
    <p:extLst>
      <p:ext uri="{BB962C8B-B14F-4D97-AF65-F5344CB8AC3E}">
        <p14:creationId xmlns:p14="http://schemas.microsoft.com/office/powerpoint/2010/main" val="2678128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6524" y="1394922"/>
            <a:ext cx="7924800" cy="1143000"/>
          </a:xfrm>
        </p:spPr>
        <p:txBody>
          <a:bodyPr>
            <a:normAutofit fontScale="90000"/>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Innovative practices for WRM in Croatia</a:t>
            </a:r>
            <a:r>
              <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r>
            <a:br>
              <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Title 1"/>
          <p:cNvSpPr txBox="1">
            <a:spLocks/>
          </p:cNvSpPr>
          <p:nvPr/>
        </p:nvSpPr>
        <p:spPr>
          <a:xfrm>
            <a:off x="286055" y="3498357"/>
            <a:ext cx="2761945" cy="1911844"/>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EU Structural Funds &amp; Cohesion Fund</a:t>
            </a:r>
            <a:endParaRPr lang="en-US" dirty="0"/>
          </a:p>
        </p:txBody>
      </p:sp>
      <p:sp>
        <p:nvSpPr>
          <p:cNvPr id="5" name="Down Arrow 4"/>
          <p:cNvSpPr/>
          <p:nvPr/>
        </p:nvSpPr>
        <p:spPr>
          <a:xfrm>
            <a:off x="4572000" y="2604690"/>
            <a:ext cx="609600" cy="737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1600" y="2710611"/>
            <a:ext cx="2514600" cy="400110"/>
          </a:xfrm>
          <a:prstGeom prst="rect">
            <a:avLst/>
          </a:prstGeom>
          <a:noFill/>
        </p:spPr>
        <p:txBody>
          <a:bodyPr wrap="square" rtlCol="0">
            <a:spAutoFit/>
          </a:bodyPr>
          <a:lstStyle/>
          <a:p>
            <a:r>
              <a:rPr lang="en-US" sz="2000" dirty="0" smtClean="0"/>
              <a:t>Funded by</a:t>
            </a:r>
            <a:endParaRPr lang="en-US" sz="2000" dirty="0"/>
          </a:p>
        </p:txBody>
      </p:sp>
      <p:sp>
        <p:nvSpPr>
          <p:cNvPr id="14" name="Title 1"/>
          <p:cNvSpPr txBox="1">
            <a:spLocks/>
          </p:cNvSpPr>
          <p:nvPr/>
        </p:nvSpPr>
        <p:spPr>
          <a:xfrm>
            <a:off x="3124200" y="3776835"/>
            <a:ext cx="3014537" cy="163336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Ministry of Construction and Physical Planning</a:t>
            </a:r>
            <a:endParaRPr lang="en-US" dirty="0"/>
          </a:p>
        </p:txBody>
      </p:sp>
      <p:sp>
        <p:nvSpPr>
          <p:cNvPr id="15" name="Title 1"/>
          <p:cNvSpPr txBox="1">
            <a:spLocks/>
          </p:cNvSpPr>
          <p:nvPr/>
        </p:nvSpPr>
        <p:spPr>
          <a:xfrm>
            <a:off x="6214937" y="4267200"/>
            <a:ext cx="136609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Croatian Waters</a:t>
            </a:r>
          </a:p>
        </p:txBody>
      </p:sp>
      <p:sp>
        <p:nvSpPr>
          <p:cNvPr id="16" name="Title 1"/>
          <p:cNvSpPr txBox="1">
            <a:spLocks/>
          </p:cNvSpPr>
          <p:nvPr/>
        </p:nvSpPr>
        <p:spPr>
          <a:xfrm>
            <a:off x="7644266" y="4267200"/>
            <a:ext cx="136609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Water Utility Companies</a:t>
            </a:r>
            <a:endParaRPr lang="en-US" sz="26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17" name="TextBox 16"/>
          <p:cNvSpPr txBox="1"/>
          <p:nvPr/>
        </p:nvSpPr>
        <p:spPr>
          <a:xfrm>
            <a:off x="3138211" y="2679833"/>
            <a:ext cx="1717651" cy="461665"/>
          </a:xfrm>
          <a:prstGeom prst="rect">
            <a:avLst/>
          </a:prstGeom>
          <a:noFill/>
        </p:spPr>
        <p:txBody>
          <a:bodyPr wrap="square" rtlCol="0">
            <a:spAutoFit/>
          </a:bodyPr>
          <a:lstStyle/>
          <a:p>
            <a:r>
              <a:rPr lang="en-US" sz="2400" b="1" dirty="0" smtClean="0">
                <a:solidFill>
                  <a:schemeClr val="tx2"/>
                </a:solidFill>
              </a:rPr>
              <a:t>PROJECTs</a:t>
            </a:r>
            <a:endParaRPr lang="en-US" sz="2400" b="1" dirty="0">
              <a:solidFill>
                <a:schemeClr val="tx2"/>
              </a:solidFill>
            </a:endParaRPr>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TotalTime>
  <Words>1491</Words>
  <Application>Microsoft Office PowerPoint</Application>
  <PresentationFormat>On-screen Show (4:3)</PresentationFormat>
  <Paragraphs>262</Paragraphs>
  <Slides>26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MyriadPro-Regular</vt:lpstr>
      <vt:lpstr>Times New Roman</vt:lpstr>
      <vt:lpstr>Office Theme</vt:lpstr>
      <vt:lpstr>PowerPoint Presentation</vt:lpstr>
      <vt:lpstr>Croatia </vt:lpstr>
      <vt:lpstr>Croatia </vt:lpstr>
      <vt:lpstr>PowerPoint Presentation</vt:lpstr>
      <vt:lpstr>PowerPoint Presentation</vt:lpstr>
      <vt:lpstr>Water Management Framework in Croatia</vt:lpstr>
      <vt:lpstr>PowerPoint Presentation</vt:lpstr>
      <vt:lpstr>Legislation Framework</vt:lpstr>
      <vt:lpstr>Innovative practices for WRM in Croatia </vt:lpstr>
      <vt:lpstr>EU Structural Funds 2014. – 2020. </vt:lpstr>
      <vt:lpstr>Croatia</vt:lpstr>
      <vt:lpstr>Operational Program Competitiveness and Cohesion 2014-2020  </vt:lpstr>
      <vt:lpstr>Water supply systems in Croatia</vt:lpstr>
      <vt:lpstr>Water supply systems in Croatia</vt:lpstr>
      <vt:lpstr>Collection of waste waters in Croatia</vt:lpstr>
      <vt:lpstr>Collection of waste waters in Croatia</vt:lpstr>
      <vt:lpstr>PowerPoint Presentation</vt:lpstr>
      <vt:lpstr>PowerPoint Presentation</vt:lpstr>
      <vt:lpstr>PowerPoint Presentation</vt:lpstr>
      <vt:lpstr>PowerPoint Presentation</vt:lpstr>
      <vt:lpstr>PowerPoint Presentation</vt:lpstr>
      <vt:lpstr>PowerPoint Presentation</vt:lpstr>
      <vt:lpstr>FLOOD PROTECTION PROJECT</vt:lpstr>
      <vt:lpstr>PowerPoint Presentation</vt:lpstr>
      <vt:lpstr>CLIMATE CHANGE AND RISK MANAGEMENT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Authors</cp:lastModifiedBy>
  <cp:revision>40</cp:revision>
  <dcterms:created xsi:type="dcterms:W3CDTF">2006-08-16T00:00:00Z</dcterms:created>
  <dcterms:modified xsi:type="dcterms:W3CDTF">2019-05-08T20:47:58Z</dcterms:modified>
</cp:coreProperties>
</file>